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714" r:id="rId2"/>
    <p:sldId id="758" r:id="rId3"/>
    <p:sldId id="759" r:id="rId4"/>
    <p:sldId id="728" r:id="rId5"/>
    <p:sldId id="766" r:id="rId6"/>
    <p:sldId id="729" r:id="rId7"/>
    <p:sldId id="730" r:id="rId8"/>
    <p:sldId id="760" r:id="rId9"/>
    <p:sldId id="761" r:id="rId10"/>
    <p:sldId id="762" r:id="rId11"/>
    <p:sldId id="763" r:id="rId12"/>
    <p:sldId id="764" r:id="rId13"/>
    <p:sldId id="720" r:id="rId14"/>
    <p:sldId id="709" r:id="rId15"/>
    <p:sldId id="710" r:id="rId16"/>
    <p:sldId id="765" r:id="rId17"/>
    <p:sldId id="723" r:id="rId18"/>
    <p:sldId id="724" r:id="rId19"/>
    <p:sldId id="767" r:id="rId20"/>
    <p:sldId id="745" r:id="rId21"/>
    <p:sldId id="746" r:id="rId22"/>
    <p:sldId id="757" r:id="rId23"/>
    <p:sldId id="752" r:id="rId24"/>
    <p:sldId id="744" r:id="rId25"/>
    <p:sldId id="753" r:id="rId26"/>
    <p:sldId id="754" r:id="rId27"/>
    <p:sldId id="755" r:id="rId28"/>
    <p:sldId id="529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sz="2400" b="1" kern="1200">
        <a:solidFill>
          <a:srgbClr val="FFFF00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6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11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6A0D4F0-3B34-CB40-8AEE-013B30699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7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6B408431-309E-834F-898B-449E4555FA17}" type="slidenum">
              <a:rPr lang="en-US">
                <a:latin typeface="Times New Roman" charset="0"/>
                <a:ea typeface="Lucida Sans Unicode" charset="-52"/>
                <a:cs typeface="Lucida Sans Unicode" charset="-52"/>
              </a:rPr>
              <a:pPr>
                <a:buFont typeface="Wingdings" charset="2"/>
                <a:buNone/>
              </a:pPr>
              <a:t>10</a:t>
            </a:fld>
            <a:endParaRPr lang="en-US">
              <a:latin typeface="Times New Roman" charset="0"/>
              <a:ea typeface="Lucida Sans Unicode" charset="-52"/>
              <a:cs typeface="Lucida Sans Unicode" charset="-52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6"/>
            <a:ext cx="5029200" cy="411519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89831" tIns="44915" rIns="89831" bIns="44915"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 we are (with</a:t>
            </a:r>
            <a:r>
              <a:rPr lang="en-US" baseline="0" dirty="0" smtClean="0"/>
              <a:t> the fixture on the right)</a:t>
            </a:r>
            <a:r>
              <a:rPr lang="en-US" dirty="0" smtClean="0"/>
              <a:t>,</a:t>
            </a:r>
            <a:r>
              <a:rPr lang="en-US" baseline="0" dirty="0" smtClean="0"/>
              <a:t> enjoying the stars by fully shielding the light, so you do not see the source, but only the effect (its footprint).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6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are good examples</a:t>
            </a:r>
            <a:r>
              <a:rPr lang="en-US" baseline="0" dirty="0" smtClean="0"/>
              <a:t> and not-so-good examples of light fixtures?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42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694341"/>
            <a:ext cx="4565650" cy="3427212"/>
          </a:xfrm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Monte Patria, Chile before and after retrofitting lights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FB5CF165-E1BF-C84D-816E-EF958655F160}" type="slidenum">
              <a:rPr lang="en-GB" smtClean="0">
                <a:latin typeface="Times New Roman" charset="0"/>
                <a:ea typeface="Lucida Sans Unicode" charset="-52"/>
                <a:cs typeface="Lucida Sans Unicode" charset="-52"/>
              </a:rPr>
              <a:pPr>
                <a:buFont typeface="Wingdings" charset="2"/>
                <a:buNone/>
              </a:pPr>
              <a:t>16</a:t>
            </a:fld>
            <a:endParaRPr lang="en-GB" smtClean="0">
              <a:latin typeface="Times New Roman" charset="0"/>
              <a:ea typeface="Lucida Sans Unicode" charset="-52"/>
              <a:cs typeface="Lucida Sans Unicode" charset="-5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694341"/>
            <a:ext cx="4565650" cy="3427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way we</a:t>
            </a:r>
            <a:r>
              <a:rPr lang="en-US" baseline="0" dirty="0" smtClean="0"/>
              <a:t> are trying to bring more awareness to the public on issues surrounding light pollution….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CC8AC33B-F28C-544A-8182-1026C8661AB6}" type="slidenum">
              <a:rPr lang="en-US">
                <a:latin typeface="Times New Roman" charset="0"/>
                <a:ea typeface="Lucida Sans Unicode" charset="-52"/>
                <a:cs typeface="Lucida Sans Unicode" charset="-52"/>
              </a:rPr>
              <a:pPr>
                <a:buFont typeface="Wingdings" charset="2"/>
                <a:buNone/>
              </a:pPr>
              <a:t>21</a:t>
            </a:fld>
            <a:endParaRPr lang="en-US">
              <a:latin typeface="Times New Roman" charset="0"/>
              <a:ea typeface="Lucida Sans Unicode" charset="-52"/>
              <a:cs typeface="Lucida Sans Unicode" charset="-52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8238" y="693738"/>
            <a:ext cx="4568825" cy="3427412"/>
          </a:xfrm>
          <a:solidFill>
            <a:srgbClr val="FFFFFF"/>
          </a:solidFill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33363" indent="-233363" eaLnBrk="1" hangingPunct="1"/>
            <a:r>
              <a:rPr lang="en-US" dirty="0" smtClean="0">
                <a:latin typeface="Times New Roman" charset="0"/>
              </a:rPr>
              <a:t>BEFORE NEXT SLIDE: How</a:t>
            </a:r>
            <a:r>
              <a:rPr lang="en-US" baseline="0" dirty="0" smtClean="0">
                <a:latin typeface="Times New Roman" charset="0"/>
              </a:rPr>
              <a:t> would you visually determine how bright a night sky is using stars?</a:t>
            </a:r>
          </a:p>
          <a:p>
            <a:pPr marL="233363" indent="-233363" eaLnBrk="1" hangingPunct="1"/>
            <a:endParaRPr lang="en-US" baseline="0" dirty="0" smtClean="0">
              <a:latin typeface="Times New Roman" charset="0"/>
            </a:endParaRPr>
          </a:p>
          <a:p>
            <a:pPr marL="233363" indent="-233363" eaLnBrk="1" hangingPunct="1"/>
            <a:r>
              <a:rPr lang="en-US" baseline="0" dirty="0" smtClean="0">
                <a:latin typeface="Times New Roman" charset="0"/>
              </a:rPr>
              <a:t>What is meant by a limiting stellar magnitude?</a:t>
            </a:r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86396"/>
            <a:ext cx="4567238" cy="34288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5"/>
            <a:ext cx="5029200" cy="4113609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86396"/>
            <a:ext cx="4567238" cy="3428801"/>
          </a:xfrm>
          <a:solidFill>
            <a:srgbClr val="FFFFFF"/>
          </a:solidFill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You can see the map app at http:/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www.globeatnight.org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mapapp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/.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694341"/>
            <a:ext cx="4565650" cy="3427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38427-8B49-3440-BE30-56A68D1487F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r>
              <a:rPr lang="en-US" baseline="0" dirty="0" smtClean="0"/>
              <a:t> done by students with GLOBE at Night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Elementary and middle school students visualized their GLOBE at Night data by building a 35,000 piece </a:t>
            </a:r>
            <a:r>
              <a:rPr lang="en-US" baseline="0" dirty="0" err="1" smtClean="0"/>
              <a:t>lego</a:t>
            </a:r>
            <a:r>
              <a:rPr lang="en-US" baseline="0" dirty="0" smtClean="0"/>
              <a:t> map and then taking away 12,000 to represent the map of results.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 school students with amateur astronomers take GLOBE at Night visual and SQM measurements of the streets, business areas and University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stadium). Map was used to convince city officials that stricter lighting codes were needed in the 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2FB-E974-8C4E-976E-5290D6D655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7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What was</a:t>
            </a:r>
            <a:r>
              <a:rPr lang="en-US" sz="2000" baseline="0" dirty="0" smtClean="0">
                <a:solidFill>
                  <a:srgbClr val="000000"/>
                </a:solidFill>
              </a:rPr>
              <a:t> it about astronomy that inspired you to take this course?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For</a:t>
            </a:r>
            <a:r>
              <a:rPr lang="en-US" sz="2000" baseline="0" dirty="0" smtClean="0">
                <a:solidFill>
                  <a:srgbClr val="000000"/>
                </a:solidFill>
              </a:rPr>
              <a:t> me, choosing it as a career was</a:t>
            </a:r>
            <a:r>
              <a:rPr lang="en-US" sz="2000" dirty="0" smtClean="0">
                <a:solidFill>
                  <a:srgbClr val="000000"/>
                </a:solidFill>
              </a:rPr>
              <a:t> the</a:t>
            </a:r>
            <a:r>
              <a:rPr lang="en-US" sz="2000" baseline="0" dirty="0" smtClean="0">
                <a:solidFill>
                  <a:srgbClr val="000000"/>
                </a:solidFill>
              </a:rPr>
              <a:t> opportunity to explore the unknown, to find out about our origins, to be intrigued by the wonder of it all</a:t>
            </a:r>
          </a:p>
          <a:p>
            <a:r>
              <a:rPr lang="en-US" sz="2000" baseline="0" dirty="0" smtClean="0">
                <a:solidFill>
                  <a:srgbClr val="000000"/>
                </a:solidFill>
              </a:rPr>
              <a:t>If you can think back to the first photo that might have lit your interest in astronomy, what was it?</a:t>
            </a:r>
          </a:p>
          <a:p>
            <a:endParaRPr lang="en-US" sz="200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2000" dirty="0" smtClean="0"/>
              <a:t>Until about 100 years ago with the advent of the electric</a:t>
            </a:r>
            <a:r>
              <a:rPr lang="en-US" sz="2000" baseline="0" dirty="0" smtClean="0"/>
              <a:t> light bulb, our TV was our night sky. And what a show it produced. </a:t>
            </a:r>
            <a:r>
              <a:rPr lang="en-US" sz="2000" baseline="0" dirty="0" smtClean="0">
                <a:solidFill>
                  <a:srgbClr val="000000"/>
                </a:solidFill>
              </a:rPr>
              <a:t>The dark (at that time) night sky i</a:t>
            </a:r>
            <a:r>
              <a:rPr lang="en-US" sz="2000" dirty="0" smtClean="0"/>
              <a:t>nspired poets and painters and given us reason to dream,</a:t>
            </a:r>
            <a:r>
              <a:rPr lang="en-US" sz="2000" baseline="0" dirty="0" smtClean="0"/>
              <a:t> wonder and explore (seek answers)…It shaped cultures for </a:t>
            </a:r>
            <a:r>
              <a:rPr lang="en-US" sz="2000" baseline="0" dirty="0" err="1" smtClean="0"/>
              <a:t>millenia</a:t>
            </a:r>
            <a:r>
              <a:rPr lang="en-US" sz="2000" baseline="0" dirty="0" smtClean="0"/>
              <a:t>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 wanted start</a:t>
            </a:r>
            <a:r>
              <a:rPr lang="en-US" sz="2000" baseline="0" dirty="0" smtClean="0"/>
              <a:t> by sharing with you some of that beauty of the night sky and then to show you some of the challenges we are facing with light pollution.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0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38313" y="693738"/>
            <a:ext cx="3657600" cy="2743200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29051"/>
            <a:ext cx="5486400" cy="4856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REU</a:t>
            </a:r>
            <a:r>
              <a:rPr lang="en-US" sz="24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students u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se GLOBE at Night data on their topic</a:t>
            </a:r>
            <a:r>
              <a:rPr lang="en-US" sz="2400" baseline="0" dirty="0" smtClean="0">
                <a:latin typeface="Arial" charset="0"/>
                <a:ea typeface="ＭＳ Ｐゴシック" charset="0"/>
                <a:cs typeface="ＭＳ Ｐゴシック" charset="0"/>
              </a:rPr>
              <a:t> of research.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341DA9-A337-554B-B835-AA90F090F7C3}" type="slidenum">
              <a:rPr lang="en-GB" sz="1200"/>
              <a:pPr/>
              <a:t>27</a:t>
            </a:fld>
            <a:endParaRPr lang="en-GB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would</a:t>
            </a:r>
            <a:r>
              <a:rPr lang="en-US" baseline="0" dirty="0" smtClean="0"/>
              <a:t> you define light pollution?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Does it affect more than just astronomy?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Is it something we should solve?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so, how?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25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86396"/>
            <a:ext cx="4567238" cy="34288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5"/>
            <a:ext cx="5029200" cy="4113609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en-US" sz="1200" b="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Light pollution affects more than the ambiance of a night sky:</a:t>
            </a:r>
          </a:p>
          <a:p>
            <a:r>
              <a:rPr lang="en-US" sz="1200" b="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Safety and security; waste of energy and money; negative affects on habits and habitats of plants and animals</a:t>
            </a:r>
          </a:p>
          <a:p>
            <a:r>
              <a:rPr lang="en-US" sz="1200" b="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Human health, etc.</a:t>
            </a:r>
          </a:p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676F5363-9DA5-1045-BAFD-A1D904BCE2C7}" type="slidenum">
              <a:rPr lang="en-US">
                <a:latin typeface="Times New Roman" charset="0"/>
                <a:ea typeface="Lucida Sans Unicode" charset="-52"/>
                <a:cs typeface="Lucida Sans Unicode" charset="-52"/>
              </a:rPr>
              <a:pPr>
                <a:buFont typeface="Wingdings" charset="2"/>
                <a:buNone/>
              </a:pPr>
              <a:t>5</a:t>
            </a:fld>
            <a:endParaRPr lang="en-US">
              <a:latin typeface="Times New Roman" charset="0"/>
              <a:ea typeface="Lucida Sans Unicode" charset="-52"/>
              <a:cs typeface="Lucida Sans Unicode" charset="-52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9825" y="694341"/>
            <a:ext cx="4565650" cy="3427212"/>
          </a:xfrm>
          <a:solidFill>
            <a:srgbClr val="FFFFFF"/>
          </a:solidFill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Light pollution is artificial night sky brightness, directed up toward the sky and wasted. The International Dark-Sky Association estimates that one-third of outdoor lighting escapes unused into space, causing light pollution. Under an unpolluted sky we ought to see 5000 stars, yet we see only a couple hundred from most suburban areas. Two thirds of all US citizens cannot see the Milky Way galaxy from where they live.</a:t>
            </a:r>
            <a:endParaRPr lang="en-US" dirty="0" smtClean="0">
              <a:latin typeface="Times New Roman" charset="0"/>
            </a:endParaRPr>
          </a:p>
          <a:p>
            <a:pPr eaLnBrk="1" hangingPunct="1"/>
            <a:r>
              <a:rPr lang="en-US" dirty="0" smtClean="0">
                <a:latin typeface="Times New Roman" charset="0"/>
              </a:rPr>
              <a:t> ------------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2008 marked the first year half of the world’s population lived in cities.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As you can see in this nighttime image of the world, cities are traced by the light pollution they produce. 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Here you can imagine the world as ever-growing urban constellations, diminishing our ability to see the stellar constellations.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Is this the heritage we want to leave our children?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The good news is that although light pollution is a global issue, it has local solutions.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The first step is to make people more aware of this global issue and that they can be part of the local solutions.</a:t>
            </a:r>
          </a:p>
          <a:p>
            <a:pPr eaLnBrk="1" hangingPunct="1"/>
            <a:r>
              <a:rPr lang="en-US" dirty="0" smtClean="0">
                <a:latin typeface="Times New Roman" charset="0"/>
              </a:rPr>
              <a:t>This is where you as educators come in and can help significantly by providing the education to students.</a:t>
            </a:r>
          </a:p>
          <a:p>
            <a:pPr eaLnBrk="1" hangingPunct="1"/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6396"/>
            <a:ext cx="4567238" cy="34288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95"/>
            <a:ext cx="5486400" cy="4113609"/>
          </a:xfrm>
          <a:noFill/>
          <a:ln/>
        </p:spPr>
        <p:txBody>
          <a:bodyPr/>
          <a:lstStyle/>
          <a:p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In the US alone, over 2 billion dollars are wasted each year by upward lighting, lighting the undersides of clouds and birds.</a:t>
            </a:r>
          </a:p>
          <a:p>
            <a:r>
              <a:rPr lang="en-US" sz="2400" b="0" dirty="0" smtClean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Within a Generation the last of our pristine dark skies will probably be gone....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403"/>
            <a:ext cx="2971800" cy="4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MS Gothic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pPr algn="r" defTabSz="914400" eaLnBrk="1" hangingPunct="1"/>
            <a:fld id="{4B6739F9-DF64-DF45-BEFD-3444C07B84DF}" type="slidenum">
              <a:rPr lang="en-US" sz="1200">
                <a:solidFill>
                  <a:schemeClr val="tx1"/>
                </a:solidFill>
                <a:latin typeface="Times New Roman" charset="0"/>
              </a:rPr>
              <a:pPr algn="r" defTabSz="914400" eaLnBrk="1" hangingPunct="1"/>
              <a:t>7</a:t>
            </a:fld>
            <a:endParaRPr lang="en-US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2263" y="870706"/>
            <a:ext cx="3713162" cy="278689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066800" y="4181930"/>
            <a:ext cx="4765675" cy="347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MS Gothic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pPr defTabSz="914400" eaLnBrk="1" hangingPunct="1"/>
            <a:endParaRPr lang="en-US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379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4343995"/>
            <a:ext cx="5029200" cy="4113609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 didn’t take the one in 1908.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9825" y="694341"/>
            <a:ext cx="4565650" cy="3427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r>
              <a:rPr lang="en-US" baseline="0" dirty="0" smtClean="0"/>
              <a:t> </a:t>
            </a:r>
            <a:r>
              <a:rPr lang="en-US" baseline="0" smtClean="0"/>
              <a:t>SHIELDING DEMO DONE HERE.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What if you had </a:t>
            </a:r>
            <a:r>
              <a:rPr lang="en-US" dirty="0"/>
              <a:t>have to leave the light on </a:t>
            </a:r>
            <a:r>
              <a:rPr lang="en-US" dirty="0" smtClean="0"/>
              <a:t>but wanted to direct </a:t>
            </a:r>
            <a:r>
              <a:rPr lang="en-US" dirty="0"/>
              <a:t>all the light downwards instead of skywards</a:t>
            </a:r>
            <a:r>
              <a:rPr lang="en-US" dirty="0" smtClean="0"/>
              <a:t>? (Maximize the amount</a:t>
            </a:r>
            <a:r>
              <a:rPr lang="en-US" baseline="0" dirty="0" smtClean="0"/>
              <a:t> of light hitting the ground and </a:t>
            </a:r>
            <a:r>
              <a:rPr lang="en-US" dirty="0" smtClean="0"/>
              <a:t>minimize</a:t>
            </a:r>
            <a:r>
              <a:rPr lang="en-US" baseline="0" dirty="0" smtClean="0"/>
              <a:t> the amount of light going up) How would you do that?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BEFORE</a:t>
            </a:r>
            <a:r>
              <a:rPr lang="en-US" baseline="0" dirty="0" smtClean="0"/>
              <a:t> NEXT SLIDE: </a:t>
            </a:r>
            <a:r>
              <a:rPr lang="en-US" dirty="0" smtClean="0"/>
              <a:t>What</a:t>
            </a:r>
            <a:r>
              <a:rPr lang="en-US" baseline="0" dirty="0" smtClean="0"/>
              <a:t> were the three main type of light pollution?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1997EA-5C29-2A4A-82FD-8850D86E032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2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3738"/>
            <a:ext cx="4568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NEXT SLIDE: </a:t>
            </a:r>
            <a:r>
              <a:rPr lang="en-US" dirty="0" smtClean="0"/>
              <a:t>How</a:t>
            </a:r>
            <a:r>
              <a:rPr lang="en-US" baseline="0" dirty="0" smtClean="0"/>
              <a:t> can you minimize the effects of these types of light pollution?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8C2FB-E974-8C4E-976E-5290D6D655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4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80C1D-81C3-2A45-9051-46EB1DB92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78BD2-9580-9C49-BEE1-7493AFD0F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A6431-3C79-C146-9C22-572555B4D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76B82-80D1-E647-B57F-62F85AFE8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16640" cy="11377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1" y="1604329"/>
            <a:ext cx="403920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920" y="1604329"/>
            <a:ext cx="403920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5/28/13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08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16640" cy="11377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5/28/13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905AB-BE62-BA49-95ED-B6EDDC781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0EEBE-5CD3-9C4D-9504-C6A3228CA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0F15-3AAE-2349-9662-108FFDE8D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2239-20C3-A849-8879-96F338C81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3149B-EE82-8040-A3B2-4EDB5D5AF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B200D-2AD9-7C41-8390-0DAEF07B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E6067-7A8B-664A-9700-8BC237E10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0B7E9-E7AE-3C4F-9446-6E9D5DEE9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919115-C948-BF4B-8918-969943FD7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65960743" TargetMode="External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eatnight.org" TargetMode="External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hyperlink" Target="http://www.globe.gov/GaN/repor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www.globeatnight.org/observe_magnitud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tiff"/><Relationship Id="rId5" Type="http://schemas.openxmlformats.org/officeDocument/2006/relationships/image" Target="../media/image44.emf"/><Relationship Id="rId6" Type="http://schemas.openxmlformats.org/officeDocument/2006/relationships/image" Target="../media/image45.png"/><Relationship Id="rId7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jpeg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d82jaztFIo" TargetMode="External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 descr="MM7509_20080404_1426 (1 of 28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42" t="13653" r="15214" b="84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27"/>
          <p:cNvSpPr txBox="1">
            <a:spLocks/>
          </p:cNvSpPr>
          <p:nvPr/>
        </p:nvSpPr>
        <p:spPr bwMode="auto">
          <a:xfrm>
            <a:off x="805725" y="304800"/>
            <a:ext cx="7525331" cy="3961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2294" tIns="41148" rIns="82294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3600" dirty="0" smtClean="0">
                <a:solidFill>
                  <a:srgbClr val="B3B3CD"/>
                </a:solidFill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LOSING THE DARK</a:t>
            </a:r>
          </a:p>
          <a:p>
            <a:pPr algn="ctr" defTabSz="822325"/>
            <a:r>
              <a:rPr lang="en-US" sz="3600" dirty="0" smtClean="0">
                <a:solidFill>
                  <a:srgbClr val="B3B3CD"/>
                </a:solidFill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AT THE SPEED OF LIGHT</a:t>
            </a:r>
          </a:p>
          <a:p>
            <a:pPr algn="ctr" defTabSz="822325"/>
            <a:endParaRPr lang="en-US" sz="3200" dirty="0">
              <a:solidFill>
                <a:srgbClr val="B3B3CD"/>
              </a:solidFill>
              <a:ea typeface="ヒラギノ明朝 Pro W3" pitchFamily="-110" charset="-128"/>
              <a:cs typeface="ヒラギノ明朝 Pro W3" pitchFamily="-110" charset="-128"/>
              <a:sym typeface="Times New Roman" pitchFamily="-110" charset="0"/>
            </a:endParaRPr>
          </a:p>
          <a:p>
            <a:pPr algn="ctr" defTabSz="822325"/>
            <a:r>
              <a:rPr lang="en-US" sz="3600" dirty="0" smtClean="0">
                <a:solidFill>
                  <a:srgbClr val="B3B3C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An Introduction to Light Pollution </a:t>
            </a:r>
          </a:p>
          <a:p>
            <a:pPr algn="ctr" defTabSz="822325"/>
            <a:r>
              <a:rPr lang="en-US" sz="3600" dirty="0" smtClean="0">
                <a:solidFill>
                  <a:srgbClr val="B3B3C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and Energy Conservation for </a:t>
            </a:r>
          </a:p>
          <a:p>
            <a:pPr algn="ctr" defTabSz="822325"/>
            <a:r>
              <a:rPr lang="en-US" sz="3600" dirty="0" smtClean="0">
                <a:solidFill>
                  <a:srgbClr val="B3B3C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the Dark Skies Outreach to </a:t>
            </a:r>
          </a:p>
          <a:p>
            <a:pPr algn="ctr" defTabSz="822325"/>
            <a:r>
              <a:rPr lang="en-US" sz="3600" dirty="0" smtClean="0">
                <a:solidFill>
                  <a:srgbClr val="B3B3C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ヒラギノ明朝 Pro W3" pitchFamily="-110" charset="-128"/>
                <a:cs typeface="ヒラギノ明朝 Pro W3" pitchFamily="-110" charset="-128"/>
                <a:sym typeface="Times New Roman" pitchFamily="-110" charset="0"/>
              </a:rPr>
              <a:t>Sub-Saharan Africa Program</a:t>
            </a:r>
            <a:endParaRPr lang="en-US" sz="3600" dirty="0">
              <a:solidFill>
                <a:srgbClr val="B3B3CD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ヒラギノ明朝 Pro W3" pitchFamily="-110" charset="-128"/>
              <a:cs typeface="ヒラギノ明朝 Pro W3" pitchFamily="-110" charset="-128"/>
              <a:sym typeface="Times New Roman" pitchFamily="-110" charset="0"/>
            </a:endParaRPr>
          </a:p>
        </p:txBody>
      </p:sp>
      <p:sp>
        <p:nvSpPr>
          <p:cNvPr id="16388" name="Text Box 1028"/>
          <p:cNvSpPr txBox="1">
            <a:spLocks/>
          </p:cNvSpPr>
          <p:nvPr/>
        </p:nvSpPr>
        <p:spPr bwMode="auto">
          <a:xfrm>
            <a:off x="4351338" y="5164138"/>
            <a:ext cx="165100" cy="433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2294" tIns="41148" rIns="82294" bIns="41148">
            <a:prstTxWarp prst="textNoShape">
              <a:avLst/>
            </a:prstTxWarp>
            <a:spAutoFit/>
          </a:bodyPr>
          <a:lstStyle/>
          <a:p>
            <a:pPr defTabSz="822325"/>
            <a:endParaRPr lang="en-US" sz="2300">
              <a:solidFill>
                <a:srgbClr val="000000"/>
              </a:solidFill>
              <a:latin typeface="Times New Roman" pitchFamily="-110" charset="0"/>
              <a:ea typeface="ヒラギノ明朝 Pro W3" pitchFamily="-110" charset="-128"/>
              <a:cs typeface="ヒラギノ明朝 Pro W3" pitchFamily="-110" charset="-128"/>
              <a:sym typeface="Times New Roman" pitchFamily="-110" charset="0"/>
            </a:endParaRP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762000" y="4869359"/>
            <a:ext cx="838200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200" dirty="0" smtClean="0">
                <a:solidFill>
                  <a:schemeClr val="accent3"/>
                </a:solidFill>
              </a:rPr>
              <a:t>CONNIE WALKER		   </a:t>
            </a:r>
          </a:p>
          <a:p>
            <a:pPr algn="ctr" eaLnBrk="1" hangingPunct="1">
              <a:defRPr/>
            </a:pPr>
            <a:r>
              <a:rPr lang="en-US" sz="2200" dirty="0" smtClean="0">
                <a:solidFill>
                  <a:schemeClr val="accent3"/>
                </a:solidFill>
              </a:rPr>
              <a:t>NATIONAL </a:t>
            </a:r>
            <a:r>
              <a:rPr lang="en-US" sz="2200" dirty="0">
                <a:solidFill>
                  <a:schemeClr val="accent3"/>
                </a:solidFill>
              </a:rPr>
              <a:t>OPTICAL ASTRONOMY OBSERVATORY</a:t>
            </a:r>
            <a:endParaRPr lang="en-US" sz="2200" dirty="0" smtClean="0"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248400"/>
            <a:ext cx="2040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Photo by Jim Richardson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" y="76200"/>
            <a:ext cx="1331136" cy="838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NOAO_logo_Vect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02" y="76200"/>
            <a:ext cx="992898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542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680" y="304800"/>
            <a:ext cx="8216640" cy="11377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By Using Shielded Fixtures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467600" cy="411451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633"/>
              </a:spcAft>
              <a:buSzPct val="150000"/>
              <a:buNone/>
            </a:pPr>
            <a:r>
              <a:rPr lang="en-US" sz="2200" dirty="0">
                <a:solidFill>
                  <a:srgbClr val="F5FF8D"/>
                </a:solidFill>
                <a:cs typeface="MS Gothic" charset="0"/>
              </a:rPr>
              <a:t>You…</a:t>
            </a:r>
            <a:endParaRPr lang="en-US" sz="2200" dirty="0">
              <a:solidFill>
                <a:schemeClr val="bg1"/>
              </a:solidFill>
              <a:cs typeface="MS Gothic" charset="0"/>
            </a:endParaRPr>
          </a:p>
          <a:p>
            <a:pPr>
              <a:lnSpc>
                <a:spcPct val="90000"/>
              </a:lnSpc>
              <a:spcAft>
                <a:spcPts val="1633"/>
              </a:spcAft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Shine the light down.</a:t>
            </a:r>
          </a:p>
          <a:p>
            <a:pPr>
              <a:lnSpc>
                <a:spcPct val="90000"/>
              </a:lnSpc>
              <a:spcAft>
                <a:spcPts val="1633"/>
              </a:spcAft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See the effect, not the source.</a:t>
            </a:r>
          </a:p>
          <a:p>
            <a:pPr>
              <a:lnSpc>
                <a:spcPct val="90000"/>
              </a:lnSpc>
              <a:spcAft>
                <a:spcPts val="1633"/>
              </a:spcAft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Light only where and when needed.</a:t>
            </a:r>
          </a:p>
          <a:p>
            <a:pPr>
              <a:lnSpc>
                <a:spcPct val="90000"/>
              </a:lnSpc>
              <a:spcAft>
                <a:spcPts val="1633"/>
              </a:spcAft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Don’t over light.</a:t>
            </a:r>
          </a:p>
          <a:p>
            <a:pPr>
              <a:lnSpc>
                <a:spcPct val="90000"/>
              </a:lnSpc>
              <a:spcAft>
                <a:spcPts val="1633"/>
              </a:spcAft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Use energy efficient sources.</a:t>
            </a:r>
          </a:p>
          <a:p>
            <a:pPr>
              <a:lnSpc>
                <a:spcPct val="90000"/>
              </a:lnSpc>
              <a:spcAft>
                <a:spcPts val="1633"/>
              </a:spcAft>
              <a:buSzPct val="150000"/>
              <a:buNone/>
            </a:pPr>
            <a:r>
              <a:rPr lang="en-US" sz="2200" dirty="0">
                <a:solidFill>
                  <a:srgbClr val="F5FF8D"/>
                </a:solidFill>
                <a:cs typeface="MS Gothic" charset="0"/>
              </a:rPr>
              <a:t>And therefore…</a:t>
            </a:r>
          </a:p>
        </p:txBody>
      </p:sp>
      <p:pic>
        <p:nvPicPr>
          <p:cNvPr id="39940" name="Picture 6" descr="Glarebus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1760" y="1981200"/>
            <a:ext cx="2557440" cy="31596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632160" y="5433690"/>
            <a:ext cx="9273840" cy="100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pPr marL="339845" indent="-169923" defTabSz="914414">
              <a:spcBef>
                <a:spcPct val="50000"/>
              </a:spcBef>
              <a:spcAft>
                <a:spcPts val="544"/>
              </a:spcAft>
              <a:buFontTx/>
              <a:buChar char="•"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Minimize:   glare, light directed upward, energy use &amp; cost</a:t>
            </a:r>
          </a:p>
          <a:p>
            <a:pPr marL="339845" indent="-169923" defTabSz="914414">
              <a:spcBef>
                <a:spcPts val="874"/>
              </a:spcBef>
              <a:buFontTx/>
              <a:buChar char="•"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 Maximize:  safety and your ability to enjoy the stars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341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233881"/>
            <a:ext cx="7924800" cy="11377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Examples of Good &amp; Bad </a:t>
            </a:r>
            <a:r>
              <a:rPr lang="en-US" sz="2900" dirty="0" smtClean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Lighting </a:t>
            </a:r>
            <a:br>
              <a:rPr lang="en-US" sz="2900" dirty="0" smtClean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2900" dirty="0" smtClean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and How Many Stars You Can See</a:t>
            </a:r>
            <a:endParaRPr lang="en-US" sz="2900" dirty="0">
              <a:solidFill>
                <a:srgbClr val="FFFF66"/>
              </a:solidFill>
              <a:latin typeface="Arial Rounded MT Bold" charset="0"/>
              <a:cs typeface="MS Gothic" charset="0"/>
            </a:endParaRPr>
          </a:p>
        </p:txBody>
      </p:sp>
      <p:pic>
        <p:nvPicPr>
          <p:cNvPr id="56323" name="Picture 2" descr="0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9524"/>
            <a:ext cx="9144000" cy="45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553441" y="6356827"/>
            <a:ext cx="2134080" cy="364359"/>
          </a:xfrm>
          <a:prstGeom prst="rect">
            <a:avLst/>
          </a:prstGeom>
        </p:spPr>
        <p:txBody>
          <a:bodyPr lIns="82945" tIns="41473" rIns="82945" bIns="41473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1pPr>
            <a:lvl2pPr marL="419100" indent="-209550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marL="635000" indent="-204788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marL="850900" indent="-212725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marL="1066800" indent="-206375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22860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27432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32004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36576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fld id="{A09BA767-4DC1-0E43-8F88-AC58D522CE0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80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Full Cutoff vs Fully Shield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720" y="249147"/>
            <a:ext cx="5747040" cy="26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Light_Intrus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599200" cy="42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IMG_0697 Pordašinci 2012-02-26 z vrisanim črnim pravokotnikom višine obcestnega stebrička L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521" y="3843765"/>
            <a:ext cx="2610720" cy="258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shielded_light_fixtur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352800"/>
            <a:ext cx="2197440" cy="280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 descr="tab_ligh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1958400" cy="195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 pitchFamily="-112" charset="0"/>
              </a:rPr>
              <a:t>5/28/13</a:t>
            </a:r>
            <a:endParaRPr lang="en-US" dirty="0">
              <a:latin typeface="Times New Roman" pitchFamily="-11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6553441" y="6356827"/>
            <a:ext cx="2134080" cy="364359"/>
          </a:xfrm>
          <a:prstGeom prst="rect">
            <a:avLst/>
          </a:prstGeom>
        </p:spPr>
        <p:txBody>
          <a:bodyPr lIns="82945" tIns="41473" rIns="82945" bIns="41473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1pPr>
            <a:lvl2pPr marL="419100" indent="-209550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marL="635000" indent="-204788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marL="850900" indent="-212725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marL="1066800" indent="-206375" algn="l" defTabSz="457200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22860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27432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32004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3657600" algn="l" defTabSz="457200" rtl="0" eaLnBrk="1" latinLnBrk="0" hangingPunct="1">
              <a:defRPr sz="3200" kern="1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fld id="{A09BA767-4DC1-0E43-8F88-AC58D522CE0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35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Before and After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BeforeAft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451" y="1447800"/>
            <a:ext cx="4483349" cy="4899642"/>
          </a:xfrm>
          <a:ln>
            <a:solidFill>
              <a:srgbClr val="FFFFFF"/>
            </a:solidFill>
          </a:ln>
        </p:spPr>
      </p:pic>
      <p:pic>
        <p:nvPicPr>
          <p:cNvPr id="5" name="Content Placeholder 3" descr="BeforeAf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51" y="1447800"/>
            <a:ext cx="4365121" cy="48996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65049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before-green-gene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965200"/>
            <a:ext cx="7874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685800" y="6248400"/>
            <a:ext cx="777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Credit: </a:t>
            </a:r>
            <a:r>
              <a:rPr lang="en-US" dirty="0" err="1"/>
              <a:t>Monrad</a:t>
            </a:r>
            <a:r>
              <a:rPr lang="en-US" dirty="0"/>
              <a:t> Engineering, Inc. &amp; </a:t>
            </a:r>
            <a:r>
              <a:rPr lang="en-US" dirty="0" err="1"/>
              <a:t>Musco</a:t>
            </a:r>
            <a:r>
              <a:rPr lang="en-US" dirty="0"/>
              <a:t> Lighting</a:t>
            </a:r>
          </a:p>
        </p:txBody>
      </p:sp>
    </p:spTree>
    <p:extLst>
      <p:ext uri="{BB962C8B-B14F-4D97-AF65-F5344CB8AC3E}">
        <p14:creationId xmlns:p14="http://schemas.microsoft.com/office/powerpoint/2010/main" val="6982773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after-green-gene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965200"/>
            <a:ext cx="7874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685800" y="6396038"/>
            <a:ext cx="777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Credit: Monrad Engineering, Inc. &amp; Musco Lighting</a:t>
            </a:r>
          </a:p>
        </p:txBody>
      </p:sp>
    </p:spTree>
    <p:extLst>
      <p:ext uri="{BB962C8B-B14F-4D97-AF65-F5344CB8AC3E}">
        <p14:creationId xmlns:p14="http://schemas.microsoft.com/office/powerpoint/2010/main" val="16618967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An Example of </a:t>
            </a:r>
            <a:b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Bad &amp; Good Lighting</a:t>
            </a:r>
            <a:endParaRPr lang="en-US" sz="3300" dirty="0">
              <a:cs typeface="MS Gothic" charset="0"/>
            </a:endParaRPr>
          </a:p>
        </p:txBody>
      </p:sp>
      <p:pic>
        <p:nvPicPr>
          <p:cNvPr id="79875" name="Content Placeholder 3" descr="MontePatria_before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8081" y="1700819"/>
            <a:ext cx="5853600" cy="2579310"/>
          </a:xfrm>
          <a:ln w="25400">
            <a:solidFill>
              <a:schemeClr val="bg1"/>
            </a:solidFill>
            <a:miter lim="800000"/>
          </a:ln>
        </p:spPr>
      </p:pic>
      <p:pic>
        <p:nvPicPr>
          <p:cNvPr id="79876" name="Picture 4" descr="MontePatria_aft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080" y="4321894"/>
            <a:ext cx="5875200" cy="23560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ASTRO461: Ground-Based Observatories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21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lb-lumen-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4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081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Light Sources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spect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7700"/>
            <a:ext cx="9144000" cy="30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084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Activities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Demonstration of Light Pollution &amp; Shielding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Spectra of Lights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Outdoor Lighting Audit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Constellation at Your Fingertips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Magnitude Reader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Night You Hatched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69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&amp;SkyPhotoContest2013.tiff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00" y="318273"/>
            <a:ext cx="8928000" cy="518454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3280" y="387400"/>
            <a:ext cx="8468880" cy="21875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Photos of Dark, Starry Night Skies </a:t>
            </a:r>
            <a:b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18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/>
            </a:r>
            <a:br>
              <a:rPr lang="en-US" sz="18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2500" dirty="0">
                <a:solidFill>
                  <a:srgbClr val="FFEFE7"/>
                </a:solidFill>
                <a:latin typeface="Arial Rounded MT Bold" charset="0"/>
                <a:cs typeface="MS Gothic" charset="0"/>
              </a:rPr>
              <a:t>Courtesy of Photographers from the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688480" cy="47237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ASTRO461: Ground-Based Observatories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8674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vimeo.com</a:t>
            </a:r>
            <a:r>
              <a:rPr lang="en-US" dirty="0" smtClean="0"/>
              <a:t>/65960743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15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493920" y="249146"/>
            <a:ext cx="8216640" cy="11377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GLOBE at Night</a:t>
            </a:r>
            <a:r>
              <a:rPr lang="en-US" sz="36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/>
            </a:r>
            <a:br>
              <a:rPr lang="en-US" sz="36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2000" b="1" i="1" dirty="0">
                <a:solidFill>
                  <a:srgbClr val="FFFEB6"/>
                </a:solidFill>
                <a:cs typeface="MS Gothic" charset="0"/>
                <a:hlinkClick r:id="rId3"/>
              </a:rPr>
              <a:t>http://</a:t>
            </a:r>
            <a:r>
              <a:rPr lang="en-US" sz="2000" b="1" i="1" dirty="0" err="1">
                <a:solidFill>
                  <a:srgbClr val="FFFEB6"/>
                </a:solidFill>
                <a:cs typeface="MS Gothic" charset="0"/>
                <a:hlinkClick r:id="rId3"/>
              </a:rPr>
              <a:t>www.globeatnight.org</a:t>
            </a:r>
            <a:endParaRPr lang="en-US" sz="2000" b="1" i="1" dirty="0">
              <a:solidFill>
                <a:srgbClr val="FFFEB6"/>
              </a:solidFill>
              <a:cs typeface="MS Gothic" charset="0"/>
            </a:endParaRPr>
          </a:p>
        </p:txBody>
      </p:sp>
      <p:pic>
        <p:nvPicPr>
          <p:cNvPr id="82948" name="Picture 5" descr="GAN2010_layout1woBrd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62" b="9574"/>
          <a:stretch>
            <a:fillRect/>
          </a:stretch>
        </p:blipFill>
        <p:spPr bwMode="auto">
          <a:xfrm>
            <a:off x="424800" y="1748213"/>
            <a:ext cx="8432640" cy="46518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13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2160" y="1769945"/>
            <a:ext cx="5253120" cy="2557709"/>
          </a:xfrm>
        </p:spPr>
        <p:txBody>
          <a:bodyPr/>
          <a:lstStyle/>
          <a:p>
            <a:pPr marL="233283" indent="-233283">
              <a:lnSpc>
                <a:spcPct val="90000"/>
              </a:lnSpc>
              <a:spcAft>
                <a:spcPts val="2177"/>
              </a:spcAft>
              <a:buSzPct val="100000"/>
              <a:buFont typeface="Times" charset="0"/>
              <a:buChar char="•"/>
            </a:pPr>
            <a:r>
              <a:rPr lang="en-US" sz="2200" dirty="0">
                <a:solidFill>
                  <a:schemeClr val="bg1"/>
                </a:solidFill>
                <a:cs typeface="MS Gothic" charset="0"/>
              </a:rPr>
              <a:t>Citizen-scientists </a:t>
            </a:r>
            <a:r>
              <a:rPr lang="en-US" sz="2200" dirty="0">
                <a:solidFill>
                  <a:srgbClr val="FFFF00"/>
                </a:solidFill>
                <a:cs typeface="MS Gothic" charset="0"/>
              </a:rPr>
              <a:t>record the brightness of the night sky </a:t>
            </a:r>
            <a:r>
              <a:rPr lang="en-US" sz="2200" dirty="0">
                <a:solidFill>
                  <a:schemeClr val="bg1"/>
                </a:solidFill>
                <a:cs typeface="MS Gothic" charset="0"/>
              </a:rPr>
              <a:t>by visually matching the appearance of a constellation like Orion with star maps of progressively fainter stars or using meters to obtain more precise measurements. </a:t>
            </a:r>
          </a:p>
          <a:p>
            <a:pPr marL="233283" indent="-233283">
              <a:lnSpc>
                <a:spcPct val="90000"/>
              </a:lnSpc>
              <a:spcAft>
                <a:spcPts val="2177"/>
              </a:spcAft>
              <a:buSzPct val="100000"/>
              <a:buFont typeface="Times" charset="0"/>
              <a:buChar char="•"/>
            </a:pPr>
            <a:r>
              <a:rPr lang="en-US" sz="2200" dirty="0">
                <a:solidFill>
                  <a:srgbClr val="FFFF00"/>
                </a:solidFill>
                <a:latin typeface="Arial" charset="0"/>
              </a:rPr>
              <a:t>Measurements are reported on-line   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and resulting maps of all worldwide observations are created.</a:t>
            </a:r>
            <a:r>
              <a:rPr lang="en-US" sz="2200" dirty="0">
                <a:solidFill>
                  <a:schemeClr val="bg1"/>
                </a:solidFill>
                <a:cs typeface="MS Gothic" charset="0"/>
              </a:rPr>
              <a:t> </a:t>
            </a:r>
          </a:p>
          <a:p>
            <a:pPr marL="233283" indent="-233283">
              <a:lnSpc>
                <a:spcPct val="90000"/>
              </a:lnSpc>
              <a:spcAft>
                <a:spcPts val="1633"/>
              </a:spcAft>
              <a:buSzPct val="100000"/>
              <a:buFont typeface="Times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Over the last 8 years of 10-day  GLOBE at Night campaigns, close to </a:t>
            </a:r>
            <a:r>
              <a:rPr lang="en-US" sz="2200" dirty="0">
                <a:solidFill>
                  <a:srgbClr val="FFFF00"/>
                </a:solidFill>
                <a:latin typeface="Arial" charset="0"/>
              </a:rPr>
              <a:t>100,000 measurements </a:t>
            </a:r>
            <a:r>
              <a:rPr lang="en-US" sz="2200" dirty="0">
                <a:solidFill>
                  <a:schemeClr val="bg1"/>
                </a:solidFill>
                <a:latin typeface="Arial" charset="0"/>
              </a:rPr>
              <a:t>have been </a:t>
            </a:r>
            <a:r>
              <a:rPr lang="en-US" sz="2200" dirty="0">
                <a:latin typeface="Arial" charset="0"/>
              </a:rPr>
              <a:t>contributed from over 115 countries.</a:t>
            </a:r>
          </a:p>
          <a:p>
            <a:pPr marL="233283" indent="-233283">
              <a:lnSpc>
                <a:spcPct val="90000"/>
              </a:lnSpc>
              <a:spcAft>
                <a:spcPts val="1633"/>
              </a:spcAft>
              <a:buSzPct val="100000"/>
              <a:buFont typeface="Times" charset="0"/>
              <a:buChar char="•"/>
            </a:pPr>
            <a:endParaRPr lang="en-US" sz="2200" dirty="0">
              <a:cs typeface="MS Gothic" charset="0"/>
            </a:endParaRPr>
          </a:p>
        </p:txBody>
      </p:sp>
      <p:pic>
        <p:nvPicPr>
          <p:cNvPr id="6" name="Picture 4" descr="40N_m7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0240" y="1908200"/>
            <a:ext cx="2361600" cy="186211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DSCN09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6720" y="3912891"/>
            <a:ext cx="1774080" cy="22091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Times New Roman" pitchFamily="-112" charset="0"/>
              </a:rPr>
              <a:t>5/28/13</a:t>
            </a:r>
            <a:endParaRPr lang="en-US" dirty="0">
              <a:latin typeface="Times New Roman" pitchFamily="-11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280" y="249146"/>
            <a:ext cx="7696800" cy="114203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GLOBE at Night </a:t>
            </a:r>
            <a:r>
              <a:rPr lang="en-US" sz="3300" i="1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/>
            </a:r>
            <a:br>
              <a:rPr lang="en-US" sz="3300" i="1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2000" b="1" i="1" kern="1200" dirty="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  <a:hlinkClick r:id="rId5"/>
              </a:rPr>
              <a:t>http://</a:t>
            </a:r>
            <a:r>
              <a:rPr lang="en-US" sz="2000" b="1" i="1" kern="1200" dirty="0" err="1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  <a:hlinkClick r:id="rId5"/>
              </a:rPr>
              <a:t>www.globeatnight.org</a:t>
            </a:r>
            <a:endParaRPr lang="en-US" sz="2000" b="1" i="1" kern="1200" dirty="0">
              <a:solidFill>
                <a:schemeClr val="bg1"/>
              </a:solidFill>
              <a:latin typeface="Arial" charset="0"/>
              <a:ea typeface="MS Gothic" charset="0"/>
              <a:cs typeface="MS Gothic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988713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15200" cy="1137719"/>
          </a:xfrm>
        </p:spPr>
        <p:txBody>
          <a:bodyPr/>
          <a:lstStyle/>
          <a:p>
            <a:endParaRPr lang="en-US">
              <a:latin typeface="Arial Rounded MT Bold" charset="0"/>
              <a:cs typeface="MS Gothic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281" y="1589927"/>
            <a:ext cx="8215200" cy="4524955"/>
          </a:xfrm>
        </p:spPr>
        <p:txBody>
          <a:bodyPr/>
          <a:lstStyle/>
          <a:p>
            <a:endParaRPr lang="en-US">
              <a:cs typeface="MS Gothic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249146"/>
            <a:ext cx="9144000" cy="6326079"/>
            <a:chOff x="0" y="274637"/>
            <a:chExt cx="10080625" cy="6973330"/>
          </a:xfrm>
        </p:grpSpPr>
        <p:grpSp>
          <p:nvGrpSpPr>
            <p:cNvPr id="3" name="Group 8"/>
            <p:cNvGrpSpPr/>
            <p:nvPr/>
          </p:nvGrpSpPr>
          <p:grpSpPr>
            <a:xfrm>
              <a:off x="0" y="274637"/>
              <a:ext cx="10080625" cy="6942138"/>
              <a:chOff x="0" y="274637"/>
              <a:chExt cx="10080625" cy="6942138"/>
            </a:xfrm>
          </p:grpSpPr>
          <p:pic>
            <p:nvPicPr>
              <p:cNvPr id="89092" name="Picture 4" descr="GaN_magnitude_map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274637"/>
                <a:ext cx="10080625" cy="6942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154113" y="2636837"/>
                <a:ext cx="1905000" cy="322304"/>
              </a:xfrm>
              <a:prstGeom prst="rect">
                <a:avLst/>
              </a:prstGeom>
              <a:solidFill>
                <a:srgbClr val="FFEF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chemeClr val="accent6"/>
                    </a:solidFill>
                    <a:latin typeface="Arial"/>
                  </a:rPr>
                  <a:t>No Orion data</a:t>
                </a:r>
              </a:p>
            </p:txBody>
          </p:sp>
        </p:grpSp>
        <p:sp>
          <p:nvSpPr>
            <p:cNvPr id="104453" name="Text Box 5"/>
            <p:cNvSpPr txBox="1">
              <a:spLocks noChangeArrowheads="1"/>
            </p:cNvSpPr>
            <p:nvPr/>
          </p:nvSpPr>
          <p:spPr bwMode="auto">
            <a:xfrm>
              <a:off x="6705601" y="5181600"/>
              <a:ext cx="3211513" cy="206636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100794" tIns="50397" rIns="100794" bIns="50397">
              <a:prstTxWarp prst="textNoShape">
                <a:avLst/>
              </a:prstTxWarp>
              <a:spAutoFit/>
            </a:bodyPr>
            <a:lstStyle/>
            <a:p>
              <a:pPr defTabSz="456487" eaLnBrk="0">
                <a:spcBef>
                  <a:spcPct val="20000"/>
                </a:spcBef>
                <a:defRPr/>
              </a:pPr>
              <a:r>
                <a:rPr lang="en-US" sz="1800" dirty="0">
                  <a:solidFill>
                    <a:srgbClr val="EE4C1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  <a:hlinkClick r:id="rId4"/>
                </a:rPr>
                <a:t>Match Night Sky to a Magnitude Chart.</a:t>
              </a:r>
              <a:r>
                <a:rPr lang="en-US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  <a:hlinkClick r:id="rId4"/>
                </a:rPr>
                <a:t> </a:t>
              </a:r>
              <a:endPara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endParaRPr>
            </a:p>
            <a:p>
              <a:pPr defTabSz="456487" eaLnBrk="0">
                <a:spcBef>
                  <a:spcPct val="20000"/>
                </a:spcBef>
                <a:defRPr/>
              </a:pPr>
              <a:r>
                <a:rPr lang="en-US" sz="1800" dirty="0">
                  <a:solidFill>
                    <a:srgbClr val="FF081D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Estimate cloud coverage</a:t>
              </a:r>
              <a:r>
                <a:rPr lang="en-US" sz="180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.</a:t>
              </a:r>
              <a:r>
                <a:rPr lang="en-US" sz="18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defTabSz="456487" eaLnBrk="0">
                <a:spcBef>
                  <a:spcPct val="20000"/>
                </a:spcBef>
                <a:defRPr/>
              </a:pPr>
              <a:r>
                <a:rPr lang="en-US" sz="1800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-128"/>
                  <a:cs typeface="ＭＳ Ｐゴシック" charset="-128"/>
                </a:rPr>
                <a:t>Input location, date &amp; time.</a:t>
              </a:r>
              <a:endPara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3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17441" y="249148"/>
            <a:ext cx="8215200" cy="531415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FFFF66"/>
                </a:solidFill>
                <a:latin typeface="Arial Rounded MT Bold" charset="0"/>
              </a:rPr>
              <a:t>Simple Report Form</a:t>
            </a:r>
            <a:endParaRPr lang="en-US" sz="3300" dirty="0">
              <a:latin typeface="Arial" charset="0"/>
            </a:endParaRPr>
          </a:p>
        </p:txBody>
      </p:sp>
      <p:sp>
        <p:nvSpPr>
          <p:cNvPr id="92162" name="Text Box 12"/>
          <p:cNvSpPr txBox="1">
            <a:spLocks noChangeArrowheads="1"/>
          </p:cNvSpPr>
          <p:nvPr/>
        </p:nvSpPr>
        <p:spPr bwMode="auto">
          <a:xfrm>
            <a:off x="305282" y="1143482"/>
            <a:ext cx="303840" cy="58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defTabSz="501650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ＭＳ Ｐゴシック" charset="0"/>
              </a:defRPr>
            </a:lvl1pPr>
            <a:lvl2pPr marL="742950" indent="-285750" defTabSz="501650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2pPr>
            <a:lvl3pPr marL="1143000" indent="-228600" defTabSz="501650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3pPr>
            <a:lvl4pPr marL="1600200" indent="-228600" defTabSz="501650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4pPr>
            <a:lvl5pPr marL="2057400" indent="-228600" defTabSz="501650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70" name="Picture 21" descr="GaN_Tabloi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781" y="1258693"/>
            <a:ext cx="2625120" cy="212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22" descr="GaN_cell+phones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1020" y="1460627"/>
            <a:ext cx="725760" cy="12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17440" y="1584166"/>
            <a:ext cx="1048320" cy="1244291"/>
            <a:chOff x="217441" y="1584166"/>
            <a:chExt cx="1048320" cy="1244291"/>
          </a:xfrm>
        </p:grpSpPr>
        <p:sp>
          <p:nvSpPr>
            <p:cNvPr id="92177" name="Rectangle 14"/>
            <p:cNvSpPr>
              <a:spLocks noChangeArrowheads="1"/>
            </p:cNvSpPr>
            <p:nvPr/>
          </p:nvSpPr>
          <p:spPr bwMode="auto">
            <a:xfrm>
              <a:off x="217441" y="1584166"/>
              <a:ext cx="1048320" cy="124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/>
            <a:lstStyle/>
            <a:p>
              <a:pPr algn="ctr" defTabSz="455000" eaLnBrk="0" hangingPunct="0"/>
              <a:r>
                <a:rPr lang="en-US" sz="2200" dirty="0">
                  <a:solidFill>
                    <a:srgbClr val="F5FF8D"/>
                  </a:solidFill>
                  <a:latin typeface="Arial Rounded MT Bold" charset="0"/>
                </a:rPr>
                <a:t>Cell</a:t>
              </a:r>
            </a:p>
            <a:p>
              <a:pPr algn="ctr" defTabSz="455000" eaLnBrk="0" hangingPunct="0"/>
              <a:r>
                <a:rPr lang="en-US" sz="2200" dirty="0">
                  <a:solidFill>
                    <a:srgbClr val="F5FF8D"/>
                  </a:solidFill>
                  <a:latin typeface="Arial Rounded MT Bold" charset="0"/>
                </a:rPr>
                <a:t>Phone</a:t>
              </a:r>
            </a:p>
          </p:txBody>
        </p:sp>
        <p:sp>
          <p:nvSpPr>
            <p:cNvPr id="92179" name="AutoShape 9"/>
            <p:cNvSpPr>
              <a:spLocks noChangeArrowheads="1"/>
            </p:cNvSpPr>
            <p:nvPr/>
          </p:nvSpPr>
          <p:spPr bwMode="auto">
            <a:xfrm>
              <a:off x="330924" y="2345667"/>
              <a:ext cx="914400" cy="228984"/>
            </a:xfrm>
            <a:prstGeom prst="rightArrow">
              <a:avLst>
                <a:gd name="adj1" fmla="val 50000"/>
                <a:gd name="adj2" fmla="val 9984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36" tIns="41469" rIns="82936" bIns="41469"/>
            <a:lstStyle/>
            <a:p>
              <a:pPr hangingPunct="0">
                <a:lnSpc>
                  <a:spcPct val="54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endParaRPr lang="en-US"/>
            </a:p>
          </p:txBody>
        </p:sp>
      </p:grpSp>
      <p:pic>
        <p:nvPicPr>
          <p:cNvPr id="92169" name="Picture 19" descr="GaN_Desktop&amp;Lapto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553" y="1143480"/>
            <a:ext cx="3129704" cy="29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57079" y="2201792"/>
            <a:ext cx="1588320" cy="979303"/>
            <a:chOff x="4642561" y="4811546"/>
            <a:chExt cx="1588320" cy="979303"/>
          </a:xfrm>
        </p:grpSpPr>
        <p:sp>
          <p:nvSpPr>
            <p:cNvPr id="92180" name="AutoShape 9"/>
            <p:cNvSpPr>
              <a:spLocks noChangeArrowheads="1"/>
            </p:cNvSpPr>
            <p:nvPr/>
          </p:nvSpPr>
          <p:spPr bwMode="auto">
            <a:xfrm>
              <a:off x="5055840" y="5563305"/>
              <a:ext cx="914400" cy="227544"/>
            </a:xfrm>
            <a:prstGeom prst="rightArrow">
              <a:avLst>
                <a:gd name="adj1" fmla="val 50000"/>
                <a:gd name="adj2" fmla="val 10047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36" tIns="41469" rIns="82936" bIns="41469"/>
            <a:lstStyle/>
            <a:p>
              <a:pPr hangingPunct="0">
                <a:lnSpc>
                  <a:spcPct val="54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endParaRPr lang="en-US"/>
            </a:p>
          </p:txBody>
        </p:sp>
        <p:sp>
          <p:nvSpPr>
            <p:cNvPr id="92181" name="Rectangle 14"/>
            <p:cNvSpPr>
              <a:spLocks noChangeArrowheads="1"/>
            </p:cNvSpPr>
            <p:nvPr/>
          </p:nvSpPr>
          <p:spPr bwMode="auto">
            <a:xfrm>
              <a:off x="4642561" y="4811546"/>
              <a:ext cx="1588320" cy="62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/>
            <a:lstStyle/>
            <a:p>
              <a:pPr algn="ctr" defTabSz="455000" eaLnBrk="0" hangingPunct="0"/>
              <a:r>
                <a:rPr lang="en-US" sz="2200" dirty="0">
                  <a:solidFill>
                    <a:srgbClr val="F5FF8D"/>
                  </a:solidFill>
                  <a:latin typeface="Arial Rounded MT Bold" charset="0"/>
                </a:rPr>
                <a:t>Desktop/</a:t>
              </a:r>
            </a:p>
            <a:p>
              <a:pPr algn="ctr" defTabSz="455000" eaLnBrk="0" hangingPunct="0"/>
              <a:r>
                <a:rPr lang="en-US" sz="2200" dirty="0">
                  <a:solidFill>
                    <a:srgbClr val="F5FF8D"/>
                  </a:solidFill>
                  <a:latin typeface="Arial Rounded MT Bold" charset="0"/>
                </a:rPr>
                <a:t>Laptop</a:t>
              </a: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563040" y="3843764"/>
            <a:ext cx="8219690" cy="2557709"/>
          </a:xfrm>
          <a:prstGeom prst="rect">
            <a:avLst/>
          </a:prstGeom>
          <a:noFill/>
        </p:spPr>
        <p:txBody>
          <a:bodyPr lIns="91430" tIns="45715" rIns="91430" bIns="45715"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4000"/>
              </a:lnSpc>
              <a:spcBef>
                <a:spcPct val="50000"/>
              </a:spcBef>
              <a:buClr>
                <a:srgbClr val="000000"/>
              </a:buClr>
              <a:buSzPct val="45000"/>
              <a:buNone/>
            </a:pPr>
            <a:r>
              <a:rPr lang="en-US" sz="3000" dirty="0">
                <a:solidFill>
                  <a:srgbClr val="FFFF66"/>
                </a:solidFill>
                <a:latin typeface="Arial Rounded MT Bold" charset="0"/>
                <a:ea typeface="+mj-ea"/>
                <a:cs typeface="+mj-cs"/>
              </a:rPr>
              <a:t>Measurements </a:t>
            </a:r>
          </a:p>
          <a:p>
            <a:pPr>
              <a:lnSpc>
                <a:spcPct val="100000"/>
              </a:lnSpc>
              <a:spcBef>
                <a:spcPts val="1128"/>
              </a:spcBef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are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downloadable</a:t>
            </a:r>
            <a:r>
              <a:rPr lang="en-US" sz="2200" dirty="0">
                <a:latin typeface="Arial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as datasets in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various formats</a:t>
            </a:r>
            <a:endParaRPr lang="en-US" sz="2200" dirty="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ts val="1128"/>
              </a:spcBef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can be examined online via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Google Earth 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or other tools </a:t>
            </a:r>
          </a:p>
          <a:p>
            <a:pPr>
              <a:lnSpc>
                <a:spcPct val="100000"/>
              </a:lnSpc>
              <a:spcBef>
                <a:spcPts val="1128"/>
              </a:spcBef>
            </a:pPr>
            <a:r>
              <a:rPr lang="en-US" sz="2200" dirty="0">
                <a:solidFill>
                  <a:srgbClr val="FFFFFF"/>
                </a:solidFill>
                <a:latin typeface="Arial" charset="0"/>
              </a:rPr>
              <a:t>used as the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basis of research 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in a classroom or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science fair</a:t>
            </a:r>
            <a:r>
              <a:rPr lang="en-US" sz="2200" dirty="0">
                <a:solidFill>
                  <a:srgbClr val="F5FF8D"/>
                </a:solidFill>
                <a:effectLst>
                  <a:outerShdw blurRad="76200" dist="76200" dir="2700000" algn="tl" rotWithShape="0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Arial" charset="0"/>
              </a:rPr>
              <a:t>project or even to inform the development of </a:t>
            </a:r>
            <a:r>
              <a:rPr lang="en-US" sz="2200" dirty="0">
                <a:solidFill>
                  <a:srgbClr val="F5FF8D"/>
                </a:solidFill>
                <a:latin typeface="Arial" charset="0"/>
              </a:rPr>
              <a:t>public policy</a:t>
            </a:r>
            <a:r>
              <a:rPr lang="en-US" sz="2200" dirty="0">
                <a:latin typeface="Arial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3505" y="1448594"/>
            <a:ext cx="1866240" cy="1242850"/>
            <a:chOff x="2466001" y="1696498"/>
            <a:chExt cx="1866240" cy="1242850"/>
          </a:xfrm>
        </p:grpSpPr>
        <p:sp>
          <p:nvSpPr>
            <p:cNvPr id="92178" name="AutoShape 9"/>
            <p:cNvSpPr>
              <a:spLocks noChangeArrowheads="1"/>
            </p:cNvSpPr>
            <p:nvPr/>
          </p:nvSpPr>
          <p:spPr bwMode="auto">
            <a:xfrm rot="10800000">
              <a:off x="3012669" y="2090033"/>
              <a:ext cx="914400" cy="230424"/>
            </a:xfrm>
            <a:prstGeom prst="rightArrow">
              <a:avLst>
                <a:gd name="adj1" fmla="val 50000"/>
                <a:gd name="adj2" fmla="val 99219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36" tIns="41469" rIns="82936" bIns="41469"/>
            <a:lstStyle/>
            <a:p>
              <a:pPr hangingPunct="0">
                <a:lnSpc>
                  <a:spcPct val="54000"/>
                </a:lnSpc>
                <a:buClr>
                  <a:srgbClr val="000000"/>
                </a:buClr>
                <a:buSzPct val="45000"/>
                <a:buFont typeface="Wingdings" charset="0"/>
                <a:buNone/>
              </a:pPr>
              <a:endParaRPr lang="en-US"/>
            </a:p>
          </p:txBody>
        </p:sp>
        <p:sp>
          <p:nvSpPr>
            <p:cNvPr id="92176" name="Rectangle 14"/>
            <p:cNvSpPr>
              <a:spLocks noChangeArrowheads="1"/>
            </p:cNvSpPr>
            <p:nvPr/>
          </p:nvSpPr>
          <p:spPr bwMode="auto">
            <a:xfrm>
              <a:off x="2466001" y="1696498"/>
              <a:ext cx="1866240" cy="124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/>
            <a:lstStyle/>
            <a:p>
              <a:pPr algn="ctr" defTabSz="455000" eaLnBrk="0" hangingPunct="0"/>
              <a:r>
                <a:rPr lang="en-US" sz="2200" dirty="0">
                  <a:solidFill>
                    <a:srgbClr val="F5FF8D"/>
                  </a:solidFill>
                  <a:latin typeface="Arial Rounded MT Bold" charset="0"/>
                </a:rPr>
                <a:t>Tablet/Pad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398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d4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63"/>
            <a:ext cx="9144000" cy="6858000"/>
          </a:xfrm>
          <a:prstGeom prst="rect">
            <a:avLst/>
          </a:prstGeom>
        </p:spPr>
      </p:pic>
      <p:pic>
        <p:nvPicPr>
          <p:cNvPr id="14" name="Picture 13" descr="AURA 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245" y="5867544"/>
            <a:ext cx="1085665" cy="384450"/>
          </a:xfrm>
          <a:prstGeom prst="rect">
            <a:avLst/>
          </a:prstGeom>
        </p:spPr>
      </p:pic>
      <p:pic>
        <p:nvPicPr>
          <p:cNvPr id="13" name="Picture 12" descr="nsf1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302" y="5760563"/>
            <a:ext cx="592014" cy="592014"/>
          </a:xfrm>
          <a:prstGeom prst="rect">
            <a:avLst/>
          </a:prstGeom>
        </p:spPr>
      </p:pic>
      <p:pic>
        <p:nvPicPr>
          <p:cNvPr id="10" name="Picture 9" descr="GaN-World-Logo-Large-transparen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8" y="308935"/>
            <a:ext cx="3628730" cy="1892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0804" y="308933"/>
            <a:ext cx="5108513" cy="229808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Helvetica Light"/>
                <a:cs typeface="Helvetica Light"/>
              </a:rPr>
              <a:t>GLOBE</a:t>
            </a:r>
            <a:r>
              <a:rPr lang="en-US" sz="4800" dirty="0">
                <a:latin typeface="Helvetica Light"/>
                <a:cs typeface="Helvetica Light"/>
              </a:rPr>
              <a:t> </a:t>
            </a:r>
            <a:r>
              <a:rPr lang="en-US" sz="4800" cap="small" dirty="0">
                <a:latin typeface="Helvetica Light"/>
                <a:cs typeface="Helvetica Light"/>
              </a:rPr>
              <a:t>at</a:t>
            </a:r>
            <a:r>
              <a:rPr lang="en-US" sz="4800" dirty="0">
                <a:latin typeface="Helvetica Light"/>
                <a:cs typeface="Helvetica Light"/>
              </a:rPr>
              <a:t> NIGHT</a:t>
            </a:r>
          </a:p>
          <a:p>
            <a:pPr algn="ctr"/>
            <a:r>
              <a:rPr lang="en-US" sz="3200" dirty="0">
                <a:solidFill>
                  <a:srgbClr val="FBFF83"/>
                </a:solidFill>
                <a:latin typeface="Helvetica Light"/>
                <a:cs typeface="Helvetica Light"/>
              </a:rPr>
              <a:t>Citizen Science Campaign</a:t>
            </a:r>
          </a:p>
          <a:p>
            <a:pPr algn="ctr"/>
            <a:r>
              <a:rPr lang="en-US" sz="3200" dirty="0">
                <a:solidFill>
                  <a:srgbClr val="FBFF83"/>
                </a:solidFill>
                <a:latin typeface="Helvetica Light"/>
                <a:cs typeface="Helvetica Light"/>
              </a:rPr>
              <a:t>To Measure Night Sky Brightness</a:t>
            </a:r>
          </a:p>
        </p:txBody>
      </p:sp>
      <p:pic>
        <p:nvPicPr>
          <p:cNvPr id="12" name="Picture 11" descr="noao-circle-logo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414" y="5760563"/>
            <a:ext cx="562439" cy="5624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3933" y="5774939"/>
            <a:ext cx="2384166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>
                <a:latin typeface="Perpetua"/>
                <a:cs typeface="Perpetua"/>
              </a:rPr>
              <a:t>globeatnight.org</a:t>
            </a:r>
            <a:endParaRPr lang="en-US" dirty="0">
              <a:latin typeface="Perpetua"/>
              <a:cs typeface="Perpetu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40" y="2668600"/>
            <a:ext cx="4865539" cy="7903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3600" dirty="0">
                <a:latin typeface="Helvetica Light"/>
                <a:cs typeface="Helvetica Light"/>
              </a:rPr>
              <a:t>2014 campaign dates:</a:t>
            </a:r>
          </a:p>
          <a:p>
            <a:endParaRPr lang="en-US" sz="900" dirty="0">
              <a:latin typeface="Helvetica Light"/>
              <a:cs typeface="Helvetica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6400" y="3567254"/>
            <a:ext cx="4354560" cy="177652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3300" baseline="30000" dirty="0">
                <a:latin typeface="Helvetica Light"/>
                <a:cs typeface="Helvetica Light"/>
              </a:rPr>
              <a:t>January 20 - 29, 2014</a:t>
            </a:r>
          </a:p>
          <a:p>
            <a:r>
              <a:rPr lang="en-US" sz="3300" baseline="30000" dirty="0">
                <a:latin typeface="Helvetica Light"/>
                <a:cs typeface="Helvetica Light"/>
              </a:rPr>
              <a:t>February 19 - 28, 2014</a:t>
            </a:r>
          </a:p>
          <a:p>
            <a:r>
              <a:rPr lang="en-US" sz="3300" baseline="30000" dirty="0">
                <a:latin typeface="Helvetica Light"/>
                <a:cs typeface="Helvetica Light"/>
              </a:rPr>
              <a:t>March 21 - 30, 2014		</a:t>
            </a:r>
          </a:p>
          <a:p>
            <a:r>
              <a:rPr lang="en-US" sz="3300" baseline="30000" dirty="0">
                <a:latin typeface="Helvetica Light"/>
                <a:cs typeface="Helvetica Light"/>
              </a:rPr>
              <a:t>April 20 - 29, 2014</a:t>
            </a:r>
          </a:p>
          <a:p>
            <a:r>
              <a:rPr lang="en-US" sz="3300" baseline="30000" dirty="0">
                <a:latin typeface="Helvetica Light"/>
                <a:cs typeface="Helvetica Light"/>
              </a:rPr>
              <a:t>May 19 - 28, 2014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2582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Nmapap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" y="0"/>
            <a:ext cx="91401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040" y="387401"/>
            <a:ext cx="3248640" cy="753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200" dirty="0">
                <a:latin typeface="Arial Rounded MT Bold"/>
              </a:rPr>
              <a:t>GLOBE at Night data from Tucson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99840" y="4535036"/>
            <a:ext cx="4700160" cy="156108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 collect lots of GLOBE at Night data more efficiently, Tucson participates in “Adopting a Street”.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252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887" y="442186"/>
            <a:ext cx="7058931" cy="682606"/>
          </a:xfrm>
        </p:spPr>
        <p:txBody>
          <a:bodyPr/>
          <a:lstStyle/>
          <a:p>
            <a:r>
              <a:rPr lang="en-US" sz="3000" dirty="0">
                <a:solidFill>
                  <a:srgbClr val="FFFF66"/>
                </a:solidFill>
                <a:latin typeface="Arial Rounded MT Bold" charset="0"/>
              </a:rPr>
              <a:t>Projects Done by Students</a:t>
            </a:r>
          </a:p>
        </p:txBody>
      </p:sp>
      <p:pic>
        <p:nvPicPr>
          <p:cNvPr id="5" name="ClipArt Placeholder 4" descr="PHMstudents&amp;LegoModel.jpeg"/>
          <p:cNvPicPr>
            <a:picLocks noGrp="1" noChangeAspect="1"/>
          </p:cNvPicPr>
          <p:nvPr>
            <p:ph type="clipArt"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"/>
          <a:stretch/>
        </p:blipFill>
        <p:spPr>
          <a:xfrm>
            <a:off x="194236" y="1604330"/>
            <a:ext cx="4706470" cy="3065292"/>
          </a:xfrm>
          <a:prstGeom prst="rect">
            <a:avLst/>
          </a:prstGeom>
          <a:ln w="25400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9" name="Picture 10" descr="legend_LTBN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353" y="1604330"/>
            <a:ext cx="703788" cy="1637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816160" y="1769947"/>
            <a:ext cx="3099240" cy="1430453"/>
            <a:chOff x="5816159" y="1769946"/>
            <a:chExt cx="3099240" cy="1430453"/>
          </a:xfrm>
        </p:grpSpPr>
        <p:sp>
          <p:nvSpPr>
            <p:cNvPr id="11" name="Text Placeholder 3"/>
            <p:cNvSpPr txBox="1">
              <a:spLocks/>
            </p:cNvSpPr>
            <p:nvPr/>
          </p:nvSpPr>
          <p:spPr>
            <a:xfrm>
              <a:off x="5816159" y="1769946"/>
              <a:ext cx="3065677" cy="14194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342900" indent="-3429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rgbClr val="FFFFFF"/>
                  </a:solidFill>
                </a:rPr>
                <a:t>High school students with amateur astronomers from Norman, Oklahoma</a:t>
              </a: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430767" y="2221991"/>
              <a:ext cx="484632" cy="9784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0657" y="4843931"/>
            <a:ext cx="3581190" cy="1419410"/>
            <a:chOff x="380657" y="4843930"/>
            <a:chExt cx="3581190" cy="1419410"/>
          </a:xfrm>
        </p:grpSpPr>
        <p:sp>
          <p:nvSpPr>
            <p:cNvPr id="12" name="Text Placeholder 3"/>
            <p:cNvSpPr txBox="1">
              <a:spLocks/>
            </p:cNvSpPr>
            <p:nvPr/>
          </p:nvSpPr>
          <p:spPr>
            <a:xfrm>
              <a:off x="789465" y="4843930"/>
              <a:ext cx="3172382" cy="14194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342900" indent="-3429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76200" dist="76200" dir="2700000" algn="tl" rotWithShape="0">
                      <a:srgbClr val="000000"/>
                    </a:outerShdw>
                  </a:effectLst>
                </a:rPr>
                <a:t>Elementary &amp; middle school students  near South Bend, IN</a:t>
              </a:r>
            </a:p>
          </p:txBody>
        </p:sp>
        <p:sp>
          <p:nvSpPr>
            <p:cNvPr id="14" name="Down Arrow 13"/>
            <p:cNvSpPr/>
            <p:nvPr/>
          </p:nvSpPr>
          <p:spPr>
            <a:xfrm rot="10800000">
              <a:off x="380657" y="4993342"/>
              <a:ext cx="484632" cy="9784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13330" y="3343609"/>
            <a:ext cx="4853725" cy="3489408"/>
            <a:chOff x="4113329" y="3388432"/>
            <a:chExt cx="4853725" cy="3489408"/>
          </a:xfrm>
        </p:grpSpPr>
        <p:pic>
          <p:nvPicPr>
            <p:cNvPr id="8" name="Content Placeholder 3" descr="GaN_NormanOK_Orion_3km.tif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858" y="3388432"/>
              <a:ext cx="4226196" cy="3489408"/>
            </a:xfrm>
            <a:prstGeom prst="rect">
              <a:avLst/>
            </a:prstGeom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7" name="Picture 4" descr="Legend_GaN2009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329" y="5072854"/>
              <a:ext cx="1255058" cy="160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4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lker_b_fig10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211321" y="2821890"/>
            <a:ext cx="4661608" cy="3802010"/>
          </a:xfrm>
          <a:ln w="19050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2770" name="Picture 4" descr="Lesser_Long_Nose_Bat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509" y="5433690"/>
            <a:ext cx="933450" cy="7270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600200" y="5986464"/>
            <a:ext cx="91440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Tucson</a:t>
            </a:r>
          </a:p>
        </p:txBody>
      </p:sp>
      <p:sp>
        <p:nvSpPr>
          <p:cNvPr id="32773" name="Text Placeholder 3"/>
          <p:cNvSpPr txBox="1">
            <a:spLocks/>
          </p:cNvSpPr>
          <p:nvPr/>
        </p:nvSpPr>
        <p:spPr bwMode="auto">
          <a:xfrm>
            <a:off x="6399848" y="1295400"/>
            <a:ext cx="2709840" cy="12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Aft>
                <a:spcPts val="1800"/>
              </a:spcAft>
            </a:pPr>
            <a:r>
              <a:rPr lang="en-US" sz="2000" dirty="0">
                <a:solidFill>
                  <a:srgbClr val="FFFFFF"/>
                </a:solidFill>
              </a:rPr>
              <a:t>Behavior of light pollution over time in and around Tucson</a:t>
            </a:r>
          </a:p>
        </p:txBody>
      </p:sp>
      <p:sp>
        <p:nvSpPr>
          <p:cNvPr id="32774" name="Title 3"/>
          <p:cNvSpPr txBox="1">
            <a:spLocks noGrp="1"/>
          </p:cNvSpPr>
          <p:nvPr/>
        </p:nvSpPr>
        <p:spPr bwMode="auto">
          <a:xfrm>
            <a:off x="1738080" y="110892"/>
            <a:ext cx="577514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latin typeface="+mj-lt"/>
              </a:rPr>
              <a:t>Research Experiences </a:t>
            </a:r>
          </a:p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latin typeface="+mj-lt"/>
              </a:rPr>
              <a:t>for Undergraduates Program</a:t>
            </a:r>
          </a:p>
        </p:txBody>
      </p:sp>
      <p:pic>
        <p:nvPicPr>
          <p:cNvPr id="32775" name="Picture 11" descr="REU2012SQMavgGraphs3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0" t="17963" r="2406" b="52779"/>
          <a:stretch>
            <a:fillRect/>
          </a:stretch>
        </p:blipFill>
        <p:spPr bwMode="auto">
          <a:xfrm>
            <a:off x="148320" y="1493436"/>
            <a:ext cx="5483261" cy="226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920" y="4535036"/>
            <a:ext cx="2972160" cy="162263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Preference of Lesser Long Nosed bats to avoid Tucson city center</a:t>
            </a:r>
          </a:p>
          <a:p>
            <a:endParaRPr lang="en-US" sz="2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3258719" y="4742418"/>
            <a:ext cx="887501" cy="439649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54000"/>
              </a:lnSpc>
              <a:buClr>
                <a:srgbClr val="000000"/>
              </a:buClr>
              <a:buSzPct val="45000"/>
            </a:pPr>
            <a:endParaRPr lang="en-US" sz="1600" b="0">
              <a:solidFill>
                <a:schemeClr val="bg1"/>
              </a:solidFill>
              <a:latin typeface="Arial" charset="0"/>
              <a:ea typeface="MS Gothic" pitchFamily="49" charset="-128"/>
            </a:endParaRPr>
          </a:p>
        </p:txBody>
      </p:sp>
      <p:sp>
        <p:nvSpPr>
          <p:cNvPr id="5" name="Left Arrow 4"/>
          <p:cNvSpPr/>
          <p:nvPr/>
        </p:nvSpPr>
        <p:spPr bwMode="auto">
          <a:xfrm>
            <a:off x="5747040" y="1839073"/>
            <a:ext cx="622080" cy="553018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14726" hangingPunct="0">
              <a:lnSpc>
                <a:spcPct val="54000"/>
              </a:lnSpc>
              <a:buClr>
                <a:srgbClr val="000000"/>
              </a:buClr>
              <a:buSzPct val="45000"/>
            </a:pPr>
            <a:endParaRPr lang="en-US" sz="1600" b="0">
              <a:solidFill>
                <a:schemeClr val="bg1"/>
              </a:solidFill>
              <a:latin typeface="Arial" charset="0"/>
              <a:ea typeface="MS Gothic" pitchFamily="49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175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ux_and_Chur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713882" cy="6858000"/>
          </a:xfrm>
          <a:prstGeom prst="rect">
            <a:avLst/>
          </a:prstGeom>
        </p:spPr>
      </p:pic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762000" y="2819400"/>
            <a:ext cx="8382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Connie Walker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National Optical Astronomy Observatory</a:t>
            </a:r>
          </a:p>
          <a:p>
            <a:r>
              <a:rPr lang="en-US" sz="3200" dirty="0" err="1" smtClean="0">
                <a:solidFill>
                  <a:schemeClr val="bg1"/>
                </a:solidFill>
              </a:rPr>
              <a:t>cwalker@noao.edu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520-318-8535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066800"/>
            <a:ext cx="8229600" cy="990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CONTACT INFORMATION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http://</a:t>
            </a:r>
            <a:r>
              <a:rPr lang="en-US" sz="3600" dirty="0" err="1" smtClean="0">
                <a:solidFill>
                  <a:srgbClr val="FFFF00"/>
                </a:solidFill>
              </a:rPr>
              <a:t>youtu.be</a:t>
            </a:r>
            <a:r>
              <a:rPr lang="en-US" sz="3600" dirty="0" smtClean="0">
                <a:solidFill>
                  <a:srgbClr val="FFFF00"/>
                </a:solidFill>
              </a:rPr>
              <a:t>/dd82jaztFlo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LTD_logo.tiff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111" r="-32111"/>
          <a:stretch/>
        </p:blipFill>
        <p:spPr/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492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7040" y="1872196"/>
            <a:ext cx="3208320" cy="2073818"/>
          </a:xfrm>
          <a:ln>
            <a:solidFill>
              <a:srgbClr val="FFFFFF"/>
            </a:solidFill>
            <a:miter lim="800000"/>
          </a:ln>
        </p:spPr>
      </p:pic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>
          <a:xfrm>
            <a:off x="5441760" y="1319178"/>
            <a:ext cx="2488320" cy="76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Energy, Safety &amp; Cost</a:t>
            </a:r>
            <a:r>
              <a:rPr lang="en-US" dirty="0" smtClean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/>
            </a:r>
            <a:br>
              <a:rPr lang="en-US" dirty="0" smtClean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endParaRPr lang="en-US" dirty="0" smtClean="0">
              <a:latin typeface="Arial Rounded MT Bold" charset="0"/>
              <a:cs typeface="MS Gothic" charset="0"/>
            </a:endParaRPr>
          </a:p>
        </p:txBody>
      </p:sp>
      <p:pic>
        <p:nvPicPr>
          <p:cNvPr id="25604" name="Chart Placeholder 7" descr="KPandTucs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99" y="1872196"/>
            <a:ext cx="3633120" cy="207381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461600" y="3982018"/>
            <a:ext cx="262656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FFFF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2500" kern="0" dirty="0">
                <a:solidFill>
                  <a:srgbClr val="FFFF66"/>
                </a:solidFill>
                <a:latin typeface="Arial Rounded MT Bold" charset="0"/>
                <a:ea typeface="Arial" charset="0"/>
                <a:cs typeface="Arial" charset="0"/>
              </a:rPr>
              <a:t>Human Health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00" y="4465909"/>
            <a:ext cx="3143520" cy="207381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5539680" y="3982019"/>
            <a:ext cx="2419200" cy="3254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2500" kern="0" dirty="0">
                <a:solidFill>
                  <a:srgbClr val="FFFF66"/>
                </a:solidFill>
                <a:latin typeface="Arial Rounded MT Bold" charset="0"/>
                <a:ea typeface="Arial" charset="0"/>
                <a:cs typeface="Arial" charset="0"/>
              </a:rPr>
              <a:t>Wildlife</a:t>
            </a:r>
          </a:p>
        </p:txBody>
      </p:sp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63200" y="4465909"/>
            <a:ext cx="2953440" cy="2073818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pic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2221920" y="180019"/>
            <a:ext cx="5529600" cy="58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3300" dirty="0">
                <a:solidFill>
                  <a:srgbClr val="FFFF66"/>
                </a:solidFill>
                <a:latin typeface="Arial Rounded MT Bold" charset="0"/>
              </a:rPr>
              <a:t>Light Pollution affects…</a:t>
            </a:r>
            <a:endParaRPr lang="en-US" sz="3300" dirty="0"/>
          </a:p>
        </p:txBody>
      </p:sp>
      <p:sp>
        <p:nvSpPr>
          <p:cNvPr id="25610" name="Rectangle 1"/>
          <p:cNvSpPr>
            <a:spLocks noChangeArrowheads="1"/>
          </p:cNvSpPr>
          <p:nvPr/>
        </p:nvSpPr>
        <p:spPr bwMode="auto">
          <a:xfrm>
            <a:off x="1363680" y="1078673"/>
            <a:ext cx="3179520" cy="7099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 hangingPunct="0">
              <a:lnSpc>
                <a:spcPct val="90000"/>
              </a:lnSpc>
              <a:buClr>
                <a:srgbClr val="FFFFFF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sz="2500">
                <a:solidFill>
                  <a:srgbClr val="FFFF66"/>
                </a:solidFill>
                <a:latin typeface="Arial Rounded MT Bold" charset="0"/>
              </a:rPr>
              <a:t>Astronomical Research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3920" y="318274"/>
            <a:ext cx="8229600" cy="1244291"/>
          </a:xfrm>
        </p:spPr>
        <p:txBody>
          <a:bodyPr/>
          <a:lstStyle/>
          <a:p>
            <a:pPr defTabSz="642249">
              <a:buClr>
                <a:srgbClr val="000000"/>
              </a:buClr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Light pollution is a global </a:t>
            </a:r>
            <a:b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</a:b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issue with local solutions…</a:t>
            </a:r>
          </a:p>
        </p:txBody>
      </p:sp>
      <p:pic>
        <p:nvPicPr>
          <p:cNvPr id="20483" name="Picture 3" descr="earthlights55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4801" y="1854915"/>
            <a:ext cx="8382240" cy="4200921"/>
          </a:xfrm>
          <a:ln w="19050">
            <a:solidFill>
              <a:schemeClr val="bg1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/>
          </p:cNvSpPr>
          <p:nvPr/>
        </p:nvSpPr>
        <p:spPr bwMode="auto">
          <a:xfrm>
            <a:off x="1738080" y="249146"/>
            <a:ext cx="5736959" cy="7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321" algn="ctr" defTabSz="642249"/>
            <a:r>
              <a:rPr lang="en-US" sz="3300" dirty="0">
                <a:solidFill>
                  <a:srgbClr val="FFFF66"/>
                </a:solidFill>
                <a:latin typeface="Arial Rounded MT Bold" charset="0"/>
                <a:ea typeface="Times New Roman" charset="0"/>
                <a:cs typeface="Times New Roman" charset="0"/>
              </a:rPr>
              <a:t>How do you slow down the </a:t>
            </a:r>
          </a:p>
          <a:p>
            <a:pPr marL="40321" algn="ctr" defTabSz="642249"/>
            <a:r>
              <a:rPr lang="en-US" sz="3300" dirty="0">
                <a:solidFill>
                  <a:srgbClr val="FFFF66"/>
                </a:solidFill>
                <a:latin typeface="Arial Rounded MT Bold" charset="0"/>
                <a:ea typeface="Times New Roman" charset="0"/>
                <a:cs typeface="Times New Roman" charset="0"/>
              </a:rPr>
              <a:t>increase in light pollution?</a:t>
            </a:r>
          </a:p>
          <a:p>
            <a:pPr marL="40321" algn="ctr" defTabSz="642249"/>
            <a:endParaRPr lang="en-US" sz="1100" dirty="0">
              <a:solidFill>
                <a:srgbClr val="FFFF66"/>
              </a:solidFill>
              <a:latin typeface="Arial Rounded MT Bold" charset="0"/>
              <a:ea typeface="Times New Roman" charset="0"/>
              <a:cs typeface="Times New Roman" charset="0"/>
            </a:endParaRPr>
          </a:p>
          <a:p>
            <a:pPr marL="40321" algn="ctr" defTabSz="642249"/>
            <a:r>
              <a:rPr lang="en-US" dirty="0">
                <a:latin typeface="Arial Rounded MT Bold" charset="0"/>
                <a:ea typeface="Times New Roman" charset="0"/>
                <a:cs typeface="Times New Roman" charset="0"/>
              </a:rPr>
              <a:t>(</a:t>
            </a:r>
            <a:r>
              <a:rPr lang="en-US" dirty="0" err="1">
                <a:latin typeface="Arial Rounded MT Bold" charset="0"/>
                <a:ea typeface="Times New Roman" charset="0"/>
                <a:cs typeface="Times New Roman" charset="0"/>
              </a:rPr>
              <a:t>Cinzano</a:t>
            </a:r>
            <a:r>
              <a:rPr lang="en-US" dirty="0">
                <a:latin typeface="Arial Rounded MT Bold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>
                <a:latin typeface="Arial Rounded MT Bold" charset="0"/>
                <a:ea typeface="Times New Roman" charset="0"/>
                <a:cs typeface="Times New Roman" charset="0"/>
              </a:rPr>
              <a:t>Falchi</a:t>
            </a:r>
            <a:r>
              <a:rPr lang="en-US" dirty="0">
                <a:latin typeface="Arial Rounded MT Bold" charset="0"/>
                <a:ea typeface="Times New Roman" charset="0"/>
                <a:cs typeface="Times New Roman" charset="0"/>
              </a:rPr>
              <a:t>, and </a:t>
            </a:r>
            <a:r>
              <a:rPr lang="en-US" dirty="0" err="1">
                <a:latin typeface="Arial Rounded MT Bold" charset="0"/>
                <a:ea typeface="Times New Roman" charset="0"/>
                <a:cs typeface="Times New Roman" charset="0"/>
              </a:rPr>
              <a:t>Elvidge</a:t>
            </a:r>
            <a:r>
              <a:rPr lang="en-US" dirty="0">
                <a:latin typeface="Arial Rounded MT Bold" charset="0"/>
                <a:ea typeface="Times New Roman" charset="0"/>
                <a:cs typeface="Times New Roman" charset="0"/>
              </a:rPr>
              <a:t> 2001)</a:t>
            </a:r>
          </a:p>
        </p:txBody>
      </p:sp>
      <p:sp>
        <p:nvSpPr>
          <p:cNvPr id="22531" name="Rectangle 9"/>
          <p:cNvSpPr>
            <a:spLocks/>
          </p:cNvSpPr>
          <p:nvPr/>
        </p:nvSpPr>
        <p:spPr bwMode="auto">
          <a:xfrm>
            <a:off x="7673760" y="1792989"/>
            <a:ext cx="770400" cy="45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Text Box 15"/>
          <p:cNvSpPr txBox="1">
            <a:spLocks noChangeArrowheads="1"/>
          </p:cNvSpPr>
          <p:nvPr/>
        </p:nvSpPr>
        <p:spPr bwMode="auto">
          <a:xfrm>
            <a:off x="7751520" y="6221453"/>
            <a:ext cx="967680" cy="4530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2533" name="Text Box 17"/>
          <p:cNvSpPr txBox="1">
            <a:spLocks noChangeArrowheads="1"/>
          </p:cNvSpPr>
          <p:nvPr/>
        </p:nvSpPr>
        <p:spPr bwMode="auto">
          <a:xfrm>
            <a:off x="455040" y="6221453"/>
            <a:ext cx="967680" cy="453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552961" y="1974928"/>
            <a:ext cx="8224898" cy="4736177"/>
            <a:chOff x="609600" y="2176992"/>
            <a:chExt cx="9067379" cy="5220758"/>
          </a:xfrm>
        </p:grpSpPr>
        <p:pic>
          <p:nvPicPr>
            <p:cNvPr id="22538" name="Picture 2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682" y="2176992"/>
              <a:ext cx="4503207" cy="263489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539" name="Picture 21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27" y="2179637"/>
              <a:ext cx="4351617" cy="261691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540" name="Picture 22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922837"/>
              <a:ext cx="4485082" cy="246980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541" name="Picture 23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534" y="4909962"/>
              <a:ext cx="4511445" cy="248778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2537" name="Rectangle 24"/>
            <p:cNvSpPr>
              <a:spLocks/>
            </p:cNvSpPr>
            <p:nvPr/>
          </p:nvSpPr>
          <p:spPr bwMode="auto">
            <a:xfrm>
              <a:off x="8360455" y="2181895"/>
              <a:ext cx="1175658" cy="470751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3635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2"/>
          <p:cNvSpPr txBox="1">
            <a:spLocks noGrp="1"/>
          </p:cNvSpPr>
          <p:nvPr/>
        </p:nvSpPr>
        <p:spPr bwMode="auto">
          <a:xfrm>
            <a:off x="2819521" y="152656"/>
            <a:ext cx="2895840" cy="4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1008063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MS Gothic" charset="0"/>
              </a:defRPr>
            </a:lvl1pPr>
            <a:lvl2pPr marL="37931725" indent="-37474525" defTabSz="1008063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pPr algn="ctr" eaLnBrk="1" hangingPunct="1"/>
            <a:endParaRPr lang="en-US" sz="1400">
              <a:solidFill>
                <a:srgbClr val="FFFF00"/>
              </a:solidFill>
              <a:latin typeface="Arial Unicode MS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86560" y="41765"/>
            <a:ext cx="3110400" cy="235032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066800" eaLnBrk="0" hangingPunct="0"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MS Gothic" charset="0"/>
              </a:defRPr>
            </a:lvl1pPr>
            <a:lvl2pPr marL="37931725" indent="-37474525" defTabSz="1066800" eaLnBrk="0" hangingPunct="0"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eaLnBrk="0" hangingPunct="0"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eaLnBrk="0" hangingPunct="0"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eaLnBrk="0" hangingPunct="0"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71513" algn="l"/>
                <a:tab pos="1346200" algn="l"/>
                <a:tab pos="2017713" algn="l"/>
                <a:tab pos="2690813" algn="l"/>
                <a:tab pos="3365500" algn="l"/>
                <a:tab pos="4037013" algn="l"/>
                <a:tab pos="4710113" algn="l"/>
                <a:tab pos="5383213" algn="l"/>
                <a:tab pos="6056313" algn="l"/>
                <a:tab pos="6732588" algn="l"/>
                <a:tab pos="6802438" algn="l"/>
                <a:tab pos="7123113" algn="l"/>
                <a:tab pos="7197725" algn="l"/>
                <a:tab pos="7539038" algn="l"/>
                <a:tab pos="7616825" algn="l"/>
                <a:tab pos="7978775" algn="l"/>
                <a:tab pos="8061325" algn="l"/>
                <a:tab pos="8443913" algn="l"/>
              </a:tabLs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endParaRPr lang="en-GB" sz="2400">
              <a:solidFill>
                <a:srgbClr val="FFFF66"/>
              </a:solidFill>
              <a:latin typeface="Arial Rounded MT Bold" charset="0"/>
            </a:endParaRPr>
          </a:p>
          <a:p>
            <a:endParaRPr lang="en-GB" sz="2400">
              <a:solidFill>
                <a:srgbClr val="FFFF66"/>
              </a:solidFill>
              <a:latin typeface="Arial Rounded MT Bold" charset="0"/>
            </a:endParaRPr>
          </a:p>
          <a:p>
            <a:pPr algn="ctr"/>
            <a:r>
              <a:rPr lang="en-GB" sz="2400">
                <a:solidFill>
                  <a:srgbClr val="FFFF66"/>
                </a:solidFill>
                <a:latin typeface="Arial Rounded MT Bold" charset="0"/>
              </a:rPr>
              <a:t>Los Angeles in 1908  &amp;  1988, as seen from Mt. Wilson Observatory</a:t>
            </a:r>
          </a:p>
        </p:txBody>
      </p:sp>
      <p:pic>
        <p:nvPicPr>
          <p:cNvPr id="32772" name="Picture 3" descr="C:\My Documents\COMPLETE New Slide Sets\A1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880" y="0"/>
            <a:ext cx="5613120" cy="3724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3" descr="C:\My Documents\COMPLETE New Slide Sets\A1_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720" y="3155372"/>
            <a:ext cx="7238880" cy="3729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88800" y="6209932"/>
            <a:ext cx="1131840" cy="38742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ＭＳ Ｐゴシック" charset="0"/>
                <a:cs typeface="MS Gothic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badi MT Condensed Extra Bold" charset="0"/>
                <a:ea typeface="MS Gothic" charset="0"/>
                <a:cs typeface="MS Gothic" charset="0"/>
              </a:defRPr>
            </a:lvl9pPr>
          </a:lstStyle>
          <a:p>
            <a:pPr eaLnBrk="1">
              <a:lnSpc>
                <a:spcPct val="54000"/>
              </a:lnSpc>
              <a:spcBef>
                <a:spcPct val="50000"/>
              </a:spcBef>
              <a:buClr>
                <a:srgbClr val="000000"/>
              </a:buClr>
              <a:buSzPct val="45000"/>
              <a:buFont typeface="Wingdings" charset="0"/>
              <a:buNone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5666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927360" y="194939"/>
            <a:ext cx="8216640" cy="11377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rgbClr val="FFFF66"/>
                </a:solidFill>
                <a:latin typeface="Arial Rounded MT Bold" charset="0"/>
                <a:cs typeface="MS Gothic" charset="0"/>
              </a:rPr>
              <a:t>3 Types of Light Pollution</a:t>
            </a:r>
          </a:p>
        </p:txBody>
      </p:sp>
      <p:pic>
        <p:nvPicPr>
          <p:cNvPr id="35844" name="Picture 113" descr="glare_pic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3521" y="1054580"/>
            <a:ext cx="2426400" cy="180883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5845" name="Picture 114" descr="lt_trespass_pic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3521" y="2978622"/>
            <a:ext cx="2426400" cy="180883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35846" name="Picture 132" descr="sky_glow_pic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3521" y="4917067"/>
            <a:ext cx="2414880" cy="181027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908640" y="1371600"/>
            <a:ext cx="4907520" cy="51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prstTxWarp prst="textNoShape">
              <a:avLst/>
            </a:prstTxWarp>
          </a:bodyPr>
          <a:lstStyle/>
          <a:p>
            <a:pPr marL="342829" indent="-34282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F5FF8D"/>
                </a:solidFill>
                <a:latin typeface="+mn-lt"/>
                <a:ea typeface="+mn-ea"/>
              </a:rPr>
              <a:t>Glare</a:t>
            </a:r>
          </a:p>
          <a:p>
            <a:pPr marL="799934" lvl="1" indent="-342829" eaLnBrk="0" hangingPunct="0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</a:rPr>
              <a:t>Too much background light</a:t>
            </a:r>
          </a:p>
          <a:p>
            <a:pPr marL="799934" lvl="1" indent="-342829" eaLnBrk="0" hangingPunct="0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</a:rPr>
              <a:t>Reduces visibility</a:t>
            </a:r>
          </a:p>
          <a:p>
            <a:pPr marL="799934" lvl="1" indent="-342829" eaLnBrk="0" hangingPunct="0">
              <a:spcBef>
                <a:spcPct val="20000"/>
              </a:spcBef>
              <a:defRPr/>
            </a:pPr>
            <a:endParaRPr lang="en-US" sz="2200" dirty="0"/>
          </a:p>
          <a:p>
            <a:pPr marL="342829" indent="-34282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F5FF8D"/>
                </a:solidFill>
                <a:latin typeface="+mn-lt"/>
                <a:ea typeface="+mn-ea"/>
              </a:rPr>
              <a:t>Light Trespass</a:t>
            </a:r>
          </a:p>
          <a:p>
            <a:pPr marL="799934" lvl="1" indent="-342829" eaLnBrk="0" hangingPunct="0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</a:rPr>
              <a:t>Light spills into an area where it is unneeded and/or unwanted</a:t>
            </a:r>
          </a:p>
          <a:p>
            <a:pPr marL="799934" lvl="1" indent="-342829" eaLnBrk="0" hangingPunct="0">
              <a:spcBef>
                <a:spcPct val="20000"/>
              </a:spcBef>
              <a:defRPr/>
            </a:pPr>
            <a:endParaRPr lang="en-US" sz="2200" dirty="0"/>
          </a:p>
          <a:p>
            <a:pPr marL="342829" indent="-342829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solidFill>
                  <a:srgbClr val="F5FF8D"/>
                </a:solidFill>
                <a:latin typeface="+mn-lt"/>
                <a:ea typeface="+mn-ea"/>
              </a:rPr>
              <a:t>Sky Glow</a:t>
            </a:r>
          </a:p>
          <a:p>
            <a:pPr marL="799934" lvl="1" indent="-342829" eaLnBrk="0" hangingPunct="0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2200" dirty="0">
                <a:solidFill>
                  <a:srgbClr val="FFFFFF"/>
                </a:solidFill>
                <a:latin typeface="+mn-lt"/>
                <a:ea typeface="+mn-ea"/>
              </a:rPr>
              <a:t>Upward directed light reflects off of particles in the sky reducing visibility of stars</a:t>
            </a:r>
          </a:p>
          <a:p>
            <a:pPr marL="799934" lvl="1" indent="-342829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12" charset="0"/>
              </a:rPr>
              <a:t>5/28/13</a:t>
            </a:r>
            <a:endParaRPr lang="en-US">
              <a:latin typeface="Times New Roman" pitchFamily="-11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ASTRO461: Ground-Based Observatories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6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10692</TotalTime>
  <Words>1492</Words>
  <Application>Microsoft Macintosh PowerPoint</Application>
  <PresentationFormat>On-screen Show (4:3)</PresentationFormat>
  <Paragraphs>193</Paragraphs>
  <Slides>28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Photos of Dark, Starry Night Skies   Courtesy of Photographers from the</vt:lpstr>
      <vt:lpstr>http://youtu.be/dd82jaztFlo</vt:lpstr>
      <vt:lpstr>Energy, Safety &amp; Cost </vt:lpstr>
      <vt:lpstr>Light pollution is a global  issue with local solutions…</vt:lpstr>
      <vt:lpstr>PowerPoint Presentation</vt:lpstr>
      <vt:lpstr>PowerPoint Presentation</vt:lpstr>
      <vt:lpstr>PowerPoint Presentation</vt:lpstr>
      <vt:lpstr>3 Types of Light Pollution</vt:lpstr>
      <vt:lpstr>By Using Shielded Fixtures</vt:lpstr>
      <vt:lpstr>Examples of Good &amp; Bad Lighting  and How Many Stars You Can See</vt:lpstr>
      <vt:lpstr>PowerPoint Presentation</vt:lpstr>
      <vt:lpstr>Before and After</vt:lpstr>
      <vt:lpstr>PowerPoint Presentation</vt:lpstr>
      <vt:lpstr>PowerPoint Presentation</vt:lpstr>
      <vt:lpstr>An Example of  Bad &amp; Good Lighting</vt:lpstr>
      <vt:lpstr>PowerPoint Presentation</vt:lpstr>
      <vt:lpstr>Light Sources</vt:lpstr>
      <vt:lpstr>Activities</vt:lpstr>
      <vt:lpstr>GLOBE at Night http://www.globeatnight.org</vt:lpstr>
      <vt:lpstr>GLOBE at Night  http://www.globeatnight.org</vt:lpstr>
      <vt:lpstr>PowerPoint Presentation</vt:lpstr>
      <vt:lpstr>Simple Report Form</vt:lpstr>
      <vt:lpstr>PowerPoint Presentation</vt:lpstr>
      <vt:lpstr>PowerPoint Presentation</vt:lpstr>
      <vt:lpstr>Projects Done by Students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Kardel</dc:creator>
  <cp:lastModifiedBy>Constance Walker</cp:lastModifiedBy>
  <cp:revision>265</cp:revision>
  <dcterms:created xsi:type="dcterms:W3CDTF">2013-04-18T18:04:45Z</dcterms:created>
  <dcterms:modified xsi:type="dcterms:W3CDTF">2013-06-24T01:56:00Z</dcterms:modified>
</cp:coreProperties>
</file>